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y="5143500" cx="9144000"/>
  <p:notesSz cx="6858000" cy="9144000"/>
  <p:embeddedFontLst>
    <p:embeddedFont>
      <p:font typeface="Raleway"/>
      <p:regular r:id="rId68"/>
      <p:bold r:id="rId69"/>
      <p:italic r:id="rId70"/>
      <p:boldItalic r:id="rId71"/>
    </p:embeddedFont>
    <p:embeddedFont>
      <p:font typeface="Lato"/>
      <p:regular r:id="rId72"/>
      <p:bold r:id="rId73"/>
      <p:italic r:id="rId74"/>
      <p:boldItalic r:id="rId75"/>
    </p:embeddedFont>
    <p:embeddedFont>
      <p:font typeface="Source Code Pro"/>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Lato-bold.fntdata"/><Relationship Id="rId72" Type="http://schemas.openxmlformats.org/officeDocument/2006/relationships/font" Target="fonts/Lato-regular.fntdata"/><Relationship Id="rId31" Type="http://schemas.openxmlformats.org/officeDocument/2006/relationships/slide" Target="slides/slide26.xml"/><Relationship Id="rId75" Type="http://schemas.openxmlformats.org/officeDocument/2006/relationships/font" Target="fonts/Lato-boldItalic.fntdata"/><Relationship Id="rId30" Type="http://schemas.openxmlformats.org/officeDocument/2006/relationships/slide" Target="slides/slide25.xml"/><Relationship Id="rId74" Type="http://schemas.openxmlformats.org/officeDocument/2006/relationships/font" Target="fonts/Lato-italic.fntdata"/><Relationship Id="rId33" Type="http://schemas.openxmlformats.org/officeDocument/2006/relationships/slide" Target="slides/slide28.xml"/><Relationship Id="rId77" Type="http://schemas.openxmlformats.org/officeDocument/2006/relationships/font" Target="fonts/SourceCodePro-bold.fntdata"/><Relationship Id="rId32" Type="http://schemas.openxmlformats.org/officeDocument/2006/relationships/slide" Target="slides/slide27.xml"/><Relationship Id="rId76" Type="http://schemas.openxmlformats.org/officeDocument/2006/relationships/font" Target="fonts/SourceCodePro-regular.fntdata"/><Relationship Id="rId35" Type="http://schemas.openxmlformats.org/officeDocument/2006/relationships/slide" Target="slides/slide30.xml"/><Relationship Id="rId79" Type="http://schemas.openxmlformats.org/officeDocument/2006/relationships/font" Target="fonts/SourceCodePro-boldItalic.fntdata"/><Relationship Id="rId34" Type="http://schemas.openxmlformats.org/officeDocument/2006/relationships/slide" Target="slides/slide29.xml"/><Relationship Id="rId78" Type="http://schemas.openxmlformats.org/officeDocument/2006/relationships/font" Target="fonts/SourceCodePro-italic.fntdata"/><Relationship Id="rId71" Type="http://schemas.openxmlformats.org/officeDocument/2006/relationships/font" Target="fonts/Raleway-boldItalic.fntdata"/><Relationship Id="rId70" Type="http://schemas.openxmlformats.org/officeDocument/2006/relationships/font" Target="fonts/Raleway-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Raleway-regular.fntdata"/><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aleway-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c6f80d1f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c6f80d1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6f80d1ff_0_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6f80d1f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c6f80d1f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c6f80d1f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85a6e288a6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85a6e288a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online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85a6e288a6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85a6e288a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c6f80d1ff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c6f80d1f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He went from college to startups to real estate then took a step back to go back to school (and now he’s kinda trying to land a tech job)</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85a6e288a6_0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85a6e288a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Motivation</a:t>
            </a:r>
            <a:endParaRPr/>
          </a:p>
          <a:p>
            <a:pPr indent="-317500" lvl="0" marL="457200" rtl="0" algn="l">
              <a:spcBef>
                <a:spcPts val="0"/>
              </a:spcBef>
              <a:spcAft>
                <a:spcPts val="0"/>
              </a:spcAft>
              <a:buSzPts val="1400"/>
              <a:buChar char="-"/>
            </a:pPr>
            <a:r>
              <a:rPr lang="en"/>
              <a:t>Transition Process</a:t>
            </a:r>
            <a:endParaRPr/>
          </a:p>
          <a:p>
            <a:pPr indent="-317500" lvl="0" marL="457200" rtl="0" algn="l">
              <a:spcBef>
                <a:spcPts val="0"/>
              </a:spcBef>
              <a:spcAft>
                <a:spcPts val="0"/>
              </a:spcAft>
              <a:buSzPts val="1400"/>
              <a:buChar char="-"/>
            </a:pPr>
            <a:r>
              <a:rPr lang="en"/>
              <a:t>Transferable skills</a:t>
            </a:r>
            <a:endParaRPr/>
          </a:p>
          <a:p>
            <a:pPr indent="-317500" lvl="0" marL="457200" rtl="0" algn="l">
              <a:spcBef>
                <a:spcPts val="0"/>
              </a:spcBef>
              <a:spcAft>
                <a:spcPts val="0"/>
              </a:spcAft>
              <a:buSzPts val="1400"/>
              <a:buChar char="-"/>
            </a:pPr>
            <a:r>
              <a:rPr lang="en"/>
              <a:t>Mentorship &amp; Support</a:t>
            </a:r>
            <a:endParaRPr/>
          </a:p>
          <a:p>
            <a:pPr indent="-317500" lvl="0" marL="457200" rtl="0" algn="l">
              <a:spcBef>
                <a:spcPts val="0"/>
              </a:spcBef>
              <a:spcAft>
                <a:spcPts val="0"/>
              </a:spcAft>
              <a:buSzPts val="1400"/>
              <a:buChar char="-"/>
            </a:pPr>
            <a:r>
              <a:rPr lang="en"/>
              <a:t>Reflection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85a6e288a6_0_1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85a6e288a6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85a6e288a6_0_16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85a6e288a6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6f80d1ff_0_5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c6f80d1f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a:t>Startup -&gt; big tech, </a:t>
            </a:r>
            <a:r>
              <a:rPr b="1" lang="en" sz="1600">
                <a:solidFill>
                  <a:srgbClr val="595959"/>
                </a:solidFill>
                <a:latin typeface="Lato"/>
                <a:ea typeface="Lato"/>
                <a:cs typeface="Lato"/>
                <a:sym typeface="Lato"/>
              </a:rPr>
              <a:t>(risks vs. security)</a:t>
            </a:r>
            <a:endParaRPr b="1" sz="1600">
              <a:solidFill>
                <a:srgbClr val="595959"/>
              </a:solidFill>
              <a:latin typeface="Lato"/>
              <a:ea typeface="Lato"/>
              <a:cs typeface="Lato"/>
              <a:sym typeface="Lato"/>
            </a:endParaRPr>
          </a:p>
          <a:p>
            <a:pPr indent="0" lvl="0" marL="457200" rtl="0" algn="l">
              <a:spcBef>
                <a:spcPts val="0"/>
              </a:spcBef>
              <a:spcAft>
                <a:spcPts val="0"/>
              </a:spcAft>
              <a:buNone/>
            </a:pPr>
            <a:r>
              <a:rPr b="1" lang="en" sz="1600">
                <a:solidFill>
                  <a:srgbClr val="595959"/>
                </a:solidFill>
                <a:latin typeface="Lato"/>
                <a:ea typeface="Lato"/>
                <a:cs typeface="Lato"/>
                <a:sym typeface="Lato"/>
              </a:rPr>
              <a:t>3. Paranoid</a:t>
            </a:r>
            <a:endParaRPr b="1" sz="1600">
              <a:solidFill>
                <a:srgbClr val="595959"/>
              </a:solidFill>
              <a:latin typeface="Lato"/>
              <a:ea typeface="Lato"/>
              <a:cs typeface="Lato"/>
              <a:sym typeface="Lato"/>
            </a:endParaRPr>
          </a:p>
          <a:p>
            <a:pPr indent="0" lvl="0" marL="457200" rtl="0" algn="l">
              <a:spcBef>
                <a:spcPts val="0"/>
              </a:spcBef>
              <a:spcAft>
                <a:spcPts val="0"/>
              </a:spcAft>
              <a:buNone/>
            </a:pPr>
            <a:r>
              <a:rPr b="1" lang="en" sz="1600">
                <a:solidFill>
                  <a:srgbClr val="595959"/>
                </a:solidFill>
                <a:latin typeface="Lato"/>
                <a:ea typeface="Lato"/>
                <a:cs typeface="Lato"/>
                <a:sym typeface="Lato"/>
              </a:rPr>
              <a:t>4. Mentorship </a:t>
            </a:r>
            <a:endParaRPr b="1" sz="1600">
              <a:solidFill>
                <a:srgbClr val="595959"/>
              </a:solidFill>
              <a:latin typeface="Lato"/>
              <a:ea typeface="Lato"/>
              <a:cs typeface="Lato"/>
              <a:sym typeface="La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85a6e288a6_0_17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85a6e288a6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Started from film and shifted to cooking =&gt; love it</a:t>
            </a:r>
            <a:endParaRPr/>
          </a:p>
          <a:p>
            <a:pPr indent="-317500" lvl="0" marL="457200" rtl="0" algn="l">
              <a:spcBef>
                <a:spcPts val="0"/>
              </a:spcBef>
              <a:spcAft>
                <a:spcPts val="0"/>
              </a:spcAft>
              <a:buSzPts val="1400"/>
              <a:buChar char="-"/>
            </a:pPr>
            <a:r>
              <a:rPr lang="en"/>
              <a:t>Hands-on experience (travel)</a:t>
            </a:r>
            <a:endParaRPr/>
          </a:p>
          <a:p>
            <a:pPr indent="-317500" lvl="0" marL="457200" rtl="0" algn="l">
              <a:spcBef>
                <a:spcPts val="0"/>
              </a:spcBef>
              <a:spcAft>
                <a:spcPts val="0"/>
              </a:spcAft>
              <a:buSzPts val="1400"/>
              <a:buChar char="-"/>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5a6e288a6_0_18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85a6e288a6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85a6e288a6_0_19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85a6e288a6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a:t>Hawaii -&gt; Worked at </a:t>
            </a:r>
            <a:r>
              <a:rPr lang="en"/>
              <a:t>michelin</a:t>
            </a:r>
            <a:r>
              <a:rPr lang="en"/>
              <a:t> resturant -&gt; family chef (rotational)</a:t>
            </a:r>
            <a:endParaRPr/>
          </a:p>
          <a:p>
            <a:pPr indent="0" lvl="0" marL="0" rtl="0" algn="l">
              <a:spcBef>
                <a:spcPts val="0"/>
              </a:spcBef>
              <a:spcAft>
                <a:spcPts val="0"/>
              </a:spcAft>
              <a:buNone/>
            </a:pPr>
            <a:r>
              <a:rPr lang="en"/>
              <a:t>2. </a:t>
            </a:r>
            <a:r>
              <a:rPr lang="en">
                <a:solidFill>
                  <a:schemeClr val="dk1"/>
                </a:solidFill>
              </a:rPr>
              <a:t>He values </a:t>
            </a:r>
            <a:r>
              <a:rPr b="1" lang="en">
                <a:solidFill>
                  <a:schemeClr val="dk1"/>
                </a:solidFill>
              </a:rPr>
              <a:t>mentorship</a:t>
            </a:r>
            <a:r>
              <a:rPr lang="en">
                <a:solidFill>
                  <a:schemeClr val="dk1"/>
                </a:solidFill>
              </a:rPr>
              <a:t>, </a:t>
            </a:r>
            <a:r>
              <a:rPr b="1" lang="en">
                <a:solidFill>
                  <a:schemeClr val="dk1"/>
                </a:solidFill>
              </a:rPr>
              <a:t>cross-cultural immersion</a:t>
            </a:r>
            <a:r>
              <a:rPr lang="en">
                <a:solidFill>
                  <a:schemeClr val="dk1"/>
                </a:solidFill>
              </a:rPr>
              <a:t>, and </a:t>
            </a:r>
            <a:r>
              <a:rPr b="1" lang="en">
                <a:solidFill>
                  <a:schemeClr val="dk1"/>
                </a:solidFill>
              </a:rPr>
              <a:t>peer review</a:t>
            </a:r>
            <a:r>
              <a:rPr lang="en">
                <a:solidFill>
                  <a:schemeClr val="dk1"/>
                </a:solidFill>
              </a:rPr>
              <a:t> over traditional education.</a:t>
            </a:r>
            <a:br>
              <a:rPr lang="en">
                <a:solidFill>
                  <a:schemeClr val="dk1"/>
                </a:solidFill>
              </a:rPr>
            </a:br>
            <a:r>
              <a:rPr lang="en">
                <a:solidFill>
                  <a:schemeClr val="dk1"/>
                </a:solidFill>
              </a:rPr>
              <a:t>He believes “a collaborative platform could transform knowledge-sharing among chefs.”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3. Human experience &amp; judgement can’t be replace</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85a6e288a6_0_20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85a6e288a6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Read does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85a6e288a6_0_2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85a6e288a6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Read does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85a6e288a6_0_2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85a6e288a6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Our of her comfort zone</a:t>
            </a:r>
            <a:endParaRPr/>
          </a:p>
          <a:p>
            <a:pPr indent="0" lvl="0" marL="0" rtl="0" algn="l">
              <a:spcBef>
                <a:spcPts val="0"/>
              </a:spcBef>
              <a:spcAft>
                <a:spcPts val="0"/>
              </a:spcAft>
              <a:buNone/>
            </a:pPr>
            <a:r>
              <a:rPr lang="en"/>
              <a:t>3. Philosophy, AI ethics, liberal arts, robotics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85a6e288a6_0_22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85a6e288a6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85a6e288a6_0_24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85a6e288a6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85a6e288a6_0_27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85a6e288a6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help him find out that he wasn’t interested in film in the early stage?</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help him with the transition into his next job?</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make film &amp; acting more interesting for him?</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use his experience to help others who are in the same situation?</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highlight how his past experience and skills (e.g., film and acting) help his cooking and presentation as a chef?</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help him explore multiple careers at the same time?</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connect him with local filmmakers or visual artists to produce a food-focused docuseries?</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treat every dish like a short film for him?</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help him scale his private chef work into a brand?</a:t>
            </a:r>
            <a:endParaRPr b="1" sz="1300">
              <a:solidFill>
                <a:schemeClr val="dk1"/>
              </a:solidFill>
              <a:latin typeface="Lato"/>
              <a:ea typeface="Lato"/>
              <a:cs typeface="Lato"/>
              <a:sym typeface="Lato"/>
            </a:endParaRPr>
          </a:p>
          <a:p>
            <a:pPr indent="-311150" lvl="0" marL="457200" rtl="0" algn="l">
              <a:lnSpc>
                <a:spcPct val="115000"/>
              </a:lnSpc>
              <a:spcBef>
                <a:spcPts val="0"/>
              </a:spcBef>
              <a:spcAft>
                <a:spcPts val="0"/>
              </a:spcAft>
              <a:buClr>
                <a:schemeClr val="dk1"/>
              </a:buClr>
              <a:buSzPts val="1300"/>
              <a:buFont typeface="Lato"/>
              <a:buAutoNum type="arabicPeriod"/>
            </a:pPr>
            <a:r>
              <a:rPr b="1" lang="en" sz="1300">
                <a:solidFill>
                  <a:schemeClr val="dk1"/>
                </a:solidFill>
                <a:latin typeface="Lato"/>
                <a:ea typeface="Lato"/>
                <a:cs typeface="Lato"/>
                <a:sym typeface="Lato"/>
              </a:rPr>
              <a:t>HMW help him find more clients who appreciate storytelling in food?</a:t>
            </a:r>
            <a:endParaRPr b="1" sz="1300">
              <a:solidFill>
                <a:srgbClr val="595959"/>
              </a:solidFill>
              <a:latin typeface="Lato"/>
              <a:ea typeface="Lato"/>
              <a:cs typeface="Lato"/>
              <a:sym typeface="Lato"/>
            </a:endParaRPr>
          </a:p>
          <a:p>
            <a:pPr indent="0" lvl="0" marL="0" rtl="0" algn="l">
              <a:spcBef>
                <a:spcPts val="0"/>
              </a:spcBef>
              <a:spcAft>
                <a:spcPts val="0"/>
              </a:spcAft>
              <a:buNone/>
            </a:pPr>
            <a:r>
              <a:t/>
            </a:r>
            <a:endParaRPr b="1" sz="8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85a6e288a6_0_29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85a6e288a6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85a6e288a6_0_3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85a6e288a6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make an employment gap feel like an asset and strength rather than a burden?</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help him not care about others’ perceptions?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introduce more confidence about his background?</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simulate more personal, conversations?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make him feel seen during the recruiting process?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help him transition his career without needing to mention his employment gap?</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create spaces for authentic conversations between candidates and recruiters?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reframe interviews as storytelling moments instead of interrogations?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create communities or mentorship programs for career shifters?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help mid-career professionals translate their past work into new contexts?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provide emotional or peer support to navigate uncertainty in transitions?</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celebrate risk-taking and experimentation in one’s career journey?</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rPr>
              <a:t>HMW make returning to school feel like a strength that enhances employability?</a:t>
            </a:r>
            <a:endParaRPr sz="1200">
              <a:solidFill>
                <a:schemeClr val="dk1"/>
              </a:solidFill>
              <a:latin typeface="Lato"/>
              <a:ea typeface="Lato"/>
              <a:cs typeface="Lato"/>
              <a:sym typeface="Lato"/>
            </a:endParaRPr>
          </a:p>
          <a:p>
            <a:pPr indent="0" lvl="0" marL="0" rtl="0" algn="l">
              <a:spcBef>
                <a:spcPts val="0"/>
              </a:spcBef>
              <a:spcAft>
                <a:spcPts val="0"/>
              </a:spcAft>
              <a:buNone/>
            </a:pPr>
            <a:r>
              <a:t/>
            </a:r>
            <a:endParaRPr sz="7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85a6e288a6_0_3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85a6e288a6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85a6e288a6_0_3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85a6e288a6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help him find out that he wasn’t interested in film in the early stage?</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help him with the transition into his next job?</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make film &amp; acting more interesting for him?</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use his experience to help others who are in the same situation?</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highlight how his past experience and skills (e.g., film and acting) help his cooking and presentation as a chef?</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help him explore multiple careers at the same time?</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connect him with local filmmakers or visual artists to produce a food-focused docuseries?</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treat every dish like a short film for him?</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help him scale his private chef work into a brand?</a:t>
            </a:r>
            <a:endParaRPr sz="1200">
              <a:solidFill>
                <a:schemeClr val="dk1"/>
              </a:solidFill>
              <a:latin typeface="Lato"/>
              <a:ea typeface="Lato"/>
              <a:cs typeface="Lato"/>
              <a:sym typeface="Lato"/>
            </a:endParaRPr>
          </a:p>
          <a:p>
            <a:pPr indent="-304800" lvl="0" marL="457200" rtl="0" algn="l">
              <a:lnSpc>
                <a:spcPct val="115000"/>
              </a:lnSpc>
              <a:spcBef>
                <a:spcPts val="0"/>
              </a:spcBef>
              <a:spcAft>
                <a:spcPts val="0"/>
              </a:spcAft>
              <a:buClr>
                <a:schemeClr val="dk1"/>
              </a:buClr>
              <a:buSzPts val="1200"/>
              <a:buFont typeface="Lato"/>
              <a:buAutoNum type="arabicPeriod"/>
            </a:pPr>
            <a:r>
              <a:rPr lang="en" sz="1200">
                <a:solidFill>
                  <a:schemeClr val="dk1"/>
                </a:solidFill>
                <a:latin typeface="Lato"/>
                <a:ea typeface="Lato"/>
                <a:cs typeface="Lato"/>
                <a:sym typeface="Lato"/>
              </a:rPr>
              <a:t>HMW help him find more clients who appreciate storytelling in food?</a:t>
            </a:r>
            <a:endParaRPr sz="1200">
              <a:solidFill>
                <a:srgbClr val="595959"/>
              </a:solidFill>
              <a:latin typeface="Lato"/>
              <a:ea typeface="Lato"/>
              <a:cs typeface="Lato"/>
              <a:sym typeface="Lato"/>
            </a:endParaRPr>
          </a:p>
          <a:p>
            <a:pPr indent="0" lvl="0" marL="0" rtl="0" algn="l">
              <a:spcBef>
                <a:spcPts val="0"/>
              </a:spcBef>
              <a:spcAft>
                <a:spcPts val="0"/>
              </a:spcAft>
              <a:buNone/>
            </a:pPr>
            <a:r>
              <a:t/>
            </a:r>
            <a:endParaRPr sz="7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85a6e288a6_0_3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85a6e288a6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85a6e288a6_0_36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85a6e288a6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85a6e288a6_0_36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85a6e288a6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85a6e288a6_0_37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85a6e288a6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85a6e288a6_0_37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85a6e288a6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85a6e288a6_0_37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85a6e288a6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go through the tunnel by the fountain at the roundabout next to gates to memorial church</a:t>
            </a:r>
            <a:endParaRPr>
              <a:solidFill>
                <a:schemeClr val="dk1"/>
              </a:solidFill>
            </a:endParaRPr>
          </a:p>
          <a:p>
            <a:pPr indent="0" lvl="0" marL="45720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8a2e21ae7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8a2e21ae7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wanted to test whether structured, gamified accountability (like a “dare draw” challenge) could help people turn intention into action and make risk-taking feel socially rewarding rather than intimidating.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Roles: </a:t>
            </a:r>
            <a:r>
              <a:rPr i="1" lang="en">
                <a:solidFill>
                  <a:schemeClr val="dk1"/>
                </a:solidFill>
              </a:rPr>
              <a:t>Person A (initiator):</a:t>
            </a:r>
            <a:r>
              <a:rPr lang="en">
                <a:solidFill>
                  <a:schemeClr val="dk1"/>
                </a:solidFill>
              </a:rPr>
              <a:t> Tells a challenge that she has always wanted to do.</a:t>
            </a:r>
            <a:br>
              <a:rPr lang="en">
                <a:solidFill>
                  <a:schemeClr val="dk1"/>
                </a:solidFill>
              </a:rPr>
            </a:br>
            <a:r>
              <a:rPr lang="en">
                <a:solidFill>
                  <a:schemeClr val="dk1"/>
                </a:solidFill>
              </a:rPr>
              <a:t>	</a:t>
            </a:r>
            <a:r>
              <a:rPr i="1" lang="en">
                <a:solidFill>
                  <a:schemeClr val="dk1"/>
                </a:solidFill>
              </a:rPr>
              <a:t>Person B (peer partner):</a:t>
            </a:r>
            <a:r>
              <a:rPr lang="en">
                <a:solidFill>
                  <a:schemeClr val="dk1"/>
                </a:solidFill>
              </a:rPr>
              <a:t> Joins the initiator in completing the challenge.</a:t>
            </a:r>
            <a:endParaRPr>
              <a:solidFill>
                <a:schemeClr val="dk1"/>
              </a:solidFill>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b="1" lang="en" sz="1400">
                <a:solidFill>
                  <a:schemeClr val="dk1"/>
                </a:solidFill>
                <a:latin typeface="Lato"/>
                <a:ea typeface="Lato"/>
                <a:cs typeface="Lato"/>
                <a:sym typeface="Lato"/>
              </a:rPr>
              <a:t>ENVIRONMENT</a:t>
            </a:r>
            <a:r>
              <a:rPr lang="en" sz="1400">
                <a:solidFill>
                  <a:schemeClr val="dk1"/>
                </a:solidFill>
                <a:latin typeface="Lato"/>
                <a:ea typeface="Lato"/>
                <a:cs typeface="Lato"/>
                <a:sym typeface="Lato"/>
              </a:rPr>
              <a:t>: </a:t>
            </a:r>
            <a:r>
              <a:rPr lang="en">
                <a:solidFill>
                  <a:schemeClr val="dk1"/>
                </a:solidFill>
              </a:rPr>
              <a:t>The challenge took place at school, in a casual and comfortable setting.</a:t>
            </a:r>
            <a:endParaRPr sz="140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85a6e288a6_0_39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85a6e288a6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8a2e21ae75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8a2e21ae75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rPr>
              <a:t>Roles</a:t>
            </a:r>
            <a:r>
              <a:rPr lang="en">
                <a:solidFill>
                  <a:schemeClr val="dk1"/>
                </a:solidFill>
              </a:rPr>
              <a:t>: Person A - us. We record a story and share it to a stranger anonymously and ask them to record a story after hearing ours. Person B - stranger that listens and then records story if opts in.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85a6e288a6_0_40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85a6e288a6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Environment</a:t>
            </a:r>
            <a:r>
              <a:rPr lang="en">
                <a:solidFill>
                  <a:schemeClr val="dk1"/>
                </a:solidFill>
              </a:rPr>
              <a:t>: Semi-private area so people can’t hear what we are saying and they feel anonymous enough. Dorm room (private are)</a:t>
            </a:r>
            <a:endParaRPr/>
          </a:p>
          <a:p>
            <a:pPr indent="0" lvl="0" marL="914400" rtl="0" algn="l">
              <a:lnSpc>
                <a:spcPct val="115000"/>
              </a:lnSpc>
              <a:spcBef>
                <a:spcPts val="0"/>
              </a:spcBef>
              <a:spcAft>
                <a:spcPts val="0"/>
              </a:spcAft>
              <a:buNone/>
            </a:pPr>
            <a:r>
              <a:t/>
            </a:r>
            <a:endParaRPr b="1">
              <a:solidFill>
                <a:schemeClr val="dk1"/>
              </a:solidFill>
            </a:endParaRPr>
          </a:p>
          <a:p>
            <a:pPr indent="-298450" lvl="1" marL="914400" rtl="0" algn="l">
              <a:lnSpc>
                <a:spcPct val="115000"/>
              </a:lnSpc>
              <a:spcBef>
                <a:spcPts val="0"/>
              </a:spcBef>
              <a:spcAft>
                <a:spcPts val="0"/>
              </a:spcAft>
              <a:buClr>
                <a:schemeClr val="dk1"/>
              </a:buClr>
              <a:buSzPts val="1100"/>
              <a:buAutoNum type="alphaLcPeriod"/>
            </a:pPr>
            <a:r>
              <a:rPr b="1" lang="en">
                <a:solidFill>
                  <a:schemeClr val="dk1"/>
                </a:solidFill>
              </a:rPr>
              <a:t>HOW IT WAS RUN</a:t>
            </a:r>
            <a:r>
              <a:rPr lang="en">
                <a:solidFill>
                  <a:schemeClr val="dk1"/>
                </a:solidFill>
              </a:rPr>
              <a:t>: I recorded a personal story about me almost getting fired at work.</a:t>
            </a:r>
            <a:endParaRPr>
              <a:solidFill>
                <a:schemeClr val="dk1"/>
              </a:solidFill>
            </a:endParaRPr>
          </a:p>
          <a:p>
            <a:pPr indent="0" lvl="0" marL="45720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8a2e21ae75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8a2e21ae75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Coffee chats</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8a0d1e28be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8a0d1e28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the prototype, we arranged a shadowing session within a research lab to allow a participant to directly observe a professional in their work setting and engage in an authentic feedback.</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b="1" lang="en">
                <a:solidFill>
                  <a:schemeClr val="dk1"/>
                </a:solidFill>
              </a:rPr>
              <a:t>Roles</a:t>
            </a:r>
            <a:r>
              <a:rPr lang="en">
                <a:solidFill>
                  <a:schemeClr val="dk1"/>
                </a:solidFill>
              </a:rPr>
              <a:t>: Person A &amp; Person B</a:t>
            </a:r>
            <a:endParaRPr>
              <a:solidFill>
                <a:schemeClr val="dk1"/>
              </a:solidFill>
            </a:endParaRPr>
          </a:p>
          <a:p>
            <a:pPr indent="0" lvl="0" marL="0" rtl="0" algn="l">
              <a:lnSpc>
                <a:spcPct val="115000"/>
              </a:lnSpc>
              <a:spcBef>
                <a:spcPts val="0"/>
              </a:spcBef>
              <a:spcAft>
                <a:spcPts val="0"/>
              </a:spcAft>
              <a:buNone/>
            </a:pPr>
            <a:r>
              <a:rPr lang="en">
                <a:solidFill>
                  <a:schemeClr val="dk1"/>
                </a:solidFill>
              </a:rPr>
              <a:t>Environment: a lab in Mechanical Engineering (ME) building</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8a0d1e28be_0_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8a0d1e28b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85a6e288a6_0_3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85a6e288a6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8a0d1e28be_0_2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8a0d1e28b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8a0d1e28be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8a0d1e28b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8a0d1e28be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8a0d1e28b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8a0d1e28be_1_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8a0d1e28be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8a0d1e28be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8a0d1e28b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8a0d1e28be_1_3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8a0d1e28be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595959"/>
                </a:solidFill>
                <a:latin typeface="Lato"/>
                <a:ea typeface="Lato"/>
                <a:cs typeface="Lato"/>
                <a:sym typeface="Lato"/>
              </a:rPr>
              <a:t>Note: These POVs all needed to be refined, however, we didn’t select any of these and wrote 4 totally different POVs since we chose a different domain.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8a0d1e28be_1_5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8a0d1e28be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8a0d1e28be_1_6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8a0d1e28be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8a0d1e28be_1_8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8a0d1e28be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8a0d1e28be_1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8a0d1e28b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595959"/>
                </a:solidFill>
                <a:latin typeface="Lato"/>
                <a:ea typeface="Lato"/>
                <a:cs typeface="Lato"/>
                <a:sym typeface="Lato"/>
              </a:rPr>
              <a:t>Note: We highlighted the ones that we liked individually using different colors, each person has 3 votes among all the HMWs. Bolded solutions are our best solutions.</a:t>
            </a:r>
            <a:endParaRPr sz="1200">
              <a:solidFill>
                <a:srgbClr val="595959"/>
              </a:solidFill>
              <a:latin typeface="Lato"/>
              <a:ea typeface="Lato"/>
              <a:cs typeface="Lato"/>
              <a:sym typeface="Lato"/>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8a0d1e28be_1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8a0d1e28be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8a0d1e28be_1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38a0d1e28be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8a0d1e28be_1_10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8a0d1e28be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8a2e21ae75_1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8a2e21ae75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8a2e21ae75_1_2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8a2e21ae75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8a2e21ae75_1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8a2e21ae75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8a2e21ae75_1_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8a2e21ae75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8a2e21ae75_1_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8a2e21ae75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8a2e21ae75_1_9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8a2e21ae75_1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8a2e21ae75_1_10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38a2e21ae75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8a2e21ae75_1_1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8a2e21ae75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8a2e21ae75_1_4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8a2e21ae75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8a2e21ae75_1_4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8a2e21ae75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8a2e21ae75_1_8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8a2e21ae75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8a2e21ae75_1_9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8a2e21ae75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8.png"/><Relationship Id="rId4" Type="http://schemas.openxmlformats.org/officeDocument/2006/relationships/image" Target="../media/image7.png"/><Relationship Id="rId11" Type="http://schemas.openxmlformats.org/officeDocument/2006/relationships/image" Target="../media/image3.png"/><Relationship Id="rId10" Type="http://schemas.openxmlformats.org/officeDocument/2006/relationships/image" Target="../media/image1.png"/><Relationship Id="rId12" Type="http://schemas.openxmlformats.org/officeDocument/2006/relationships/image" Target="../media/image6.png"/><Relationship Id="rId9"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9.png"/><Relationship Id="rId4" Type="http://schemas.openxmlformats.org/officeDocument/2006/relationships/image" Target="../media/image8.png"/><Relationship Id="rId9" Type="http://schemas.openxmlformats.org/officeDocument/2006/relationships/image" Target="../media/image13.png"/><Relationship Id="rId5" Type="http://schemas.openxmlformats.org/officeDocument/2006/relationships/image" Target="../media/image24.png"/><Relationship Id="rId6" Type="http://schemas.openxmlformats.org/officeDocument/2006/relationships/image" Target="../media/image2.png"/><Relationship Id="rId7" Type="http://schemas.openxmlformats.org/officeDocument/2006/relationships/image" Target="../media/image12.png"/><Relationship Id="rId8"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6.png"/><Relationship Id="rId4" Type="http://schemas.openxmlformats.org/officeDocument/2006/relationships/image" Target="../media/image14.png"/><Relationship Id="rId10" Type="http://schemas.openxmlformats.org/officeDocument/2006/relationships/image" Target="../media/image23.png"/><Relationship Id="rId9"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25.png"/><Relationship Id="rId8"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7.png"/><Relationship Id="rId4" Type="http://schemas.openxmlformats.org/officeDocument/2006/relationships/image" Target="../media/image40.png"/><Relationship Id="rId5"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drive.google.com/file/d/1MFX5dAa1mP9VAzZGMDpTOUub-4on_s76/view" TargetMode="External"/><Relationship Id="rId4" Type="http://schemas.openxmlformats.org/officeDocument/2006/relationships/image" Target="../media/image16.png"/><Relationship Id="rId5" Type="http://schemas.openxmlformats.org/officeDocument/2006/relationships/image" Target="../media/image26.jpg"/><Relationship Id="rId6" Type="http://schemas.openxmlformats.org/officeDocument/2006/relationships/image" Target="../media/image4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1.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drive.google.com/file/d/1ESaVOML5p7uOruk3_RbKA3hXhyPtqYTU/view" TargetMode="Externa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27.png"/><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hyperlink" Target="https://drive.google.com/file/d/1oqHj-hJVCzbSnNkH6PKNcZ7GGwgzJX3R/view?usp=sharing" TargetMode="External"/><Relationship Id="rId4" Type="http://schemas.openxmlformats.org/officeDocument/2006/relationships/hyperlink" Target="https://docs.google.com/document/d/1_cNkb2QEjOrBQ_cgSI1bd3bWN58rdVBaalGyy5HTC4Y/edit?tab=t.14bsce8q7n63"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4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33.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4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4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4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Team 1: Empowering Learners with AI </a:t>
            </a:r>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2600"/>
              <a:t>Ana N., Cecilia W., Jenny L., Vivi M.</a:t>
            </a:r>
            <a:endParaRPr sz="2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Agenda</a:t>
            </a:r>
            <a:endParaRPr/>
          </a:p>
        </p:txBody>
      </p:sp>
      <p:sp>
        <p:nvSpPr>
          <p:cNvPr id="93" name="Google Shape;93;p1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311150" lvl="0" marL="457200" rtl="0" algn="l">
              <a:lnSpc>
                <a:spcPct val="150000"/>
              </a:lnSpc>
              <a:spcBef>
                <a:spcPts val="0"/>
              </a:spcBef>
              <a:spcAft>
                <a:spcPts val="0"/>
              </a:spcAft>
              <a:buSzPts val="1300"/>
              <a:buAutoNum type="arabicPeriod"/>
            </a:pPr>
            <a:r>
              <a:rPr b="1" lang="en"/>
              <a:t>Intro</a:t>
            </a:r>
            <a:endParaRPr b="1"/>
          </a:p>
          <a:p>
            <a:pPr indent="-311150" lvl="0" marL="457200" rtl="0" algn="l">
              <a:lnSpc>
                <a:spcPct val="150000"/>
              </a:lnSpc>
              <a:spcBef>
                <a:spcPts val="0"/>
              </a:spcBef>
              <a:spcAft>
                <a:spcPts val="0"/>
              </a:spcAft>
              <a:buSzPts val="1300"/>
              <a:buAutoNum type="arabicPeriod"/>
            </a:pPr>
            <a:r>
              <a:rPr b="1" lang="en"/>
              <a:t>Needfinding Results + Insights</a:t>
            </a:r>
            <a:endParaRPr b="1"/>
          </a:p>
          <a:p>
            <a:pPr indent="-311150" lvl="0" marL="457200" rtl="0" algn="l">
              <a:lnSpc>
                <a:spcPct val="150000"/>
              </a:lnSpc>
              <a:spcBef>
                <a:spcPts val="0"/>
              </a:spcBef>
              <a:spcAft>
                <a:spcPts val="0"/>
              </a:spcAft>
              <a:buSzPts val="1300"/>
              <a:buAutoNum type="arabicPeriod"/>
            </a:pPr>
            <a:r>
              <a:rPr b="1" lang="en"/>
              <a:t>POVs &amp; HMWs</a:t>
            </a:r>
            <a:endParaRPr b="1"/>
          </a:p>
          <a:p>
            <a:pPr indent="-311150" lvl="0" marL="457200" rtl="0" algn="l">
              <a:lnSpc>
                <a:spcPct val="150000"/>
              </a:lnSpc>
              <a:spcBef>
                <a:spcPts val="0"/>
              </a:spcBef>
              <a:spcAft>
                <a:spcPts val="0"/>
              </a:spcAft>
              <a:buSzPts val="1300"/>
              <a:buAutoNum type="arabicPeriod"/>
            </a:pPr>
            <a:r>
              <a:rPr b="1" lang="en"/>
              <a:t>Solutions</a:t>
            </a:r>
            <a:endParaRPr b="1"/>
          </a:p>
          <a:p>
            <a:pPr indent="-311150" lvl="0" marL="457200" rtl="0" algn="l">
              <a:lnSpc>
                <a:spcPct val="150000"/>
              </a:lnSpc>
              <a:spcBef>
                <a:spcPts val="0"/>
              </a:spcBef>
              <a:spcAft>
                <a:spcPts val="0"/>
              </a:spcAft>
              <a:buSzPts val="1300"/>
              <a:buAutoNum type="arabicPeriod"/>
            </a:pPr>
            <a:r>
              <a:rPr b="1" lang="en"/>
              <a:t>Experience Prototypes</a:t>
            </a:r>
            <a:endParaRPr b="1"/>
          </a:p>
          <a:p>
            <a:pPr indent="-311150" lvl="0" marL="457200" rtl="0" algn="l">
              <a:lnSpc>
                <a:spcPct val="150000"/>
              </a:lnSpc>
              <a:spcBef>
                <a:spcPts val="0"/>
              </a:spcBef>
              <a:spcAft>
                <a:spcPts val="0"/>
              </a:spcAft>
              <a:buSzPts val="1300"/>
              <a:buAutoNum type="arabicPeriod"/>
            </a:pPr>
            <a:r>
              <a:rPr b="1" lang="en"/>
              <a:t>What’s Next</a:t>
            </a:r>
            <a:endParaRPr b="1"/>
          </a:p>
          <a:p>
            <a:pPr indent="-311150" lvl="0" marL="457200" rtl="0" algn="l">
              <a:lnSpc>
                <a:spcPct val="150000"/>
              </a:lnSpc>
              <a:spcBef>
                <a:spcPts val="0"/>
              </a:spcBef>
              <a:spcAft>
                <a:spcPts val="0"/>
              </a:spcAft>
              <a:buSzPts val="1300"/>
              <a:buAutoNum type="arabicPeriod"/>
            </a:pPr>
            <a:r>
              <a:rPr b="1" lang="en"/>
              <a:t>Appendix</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9" name="Google Shape;99;p15"/>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0" name="Google Shape;100;p15" title="Screenshot 2025-10-08 at 4.28.39 PM.png"/>
          <p:cNvPicPr preferRelativeResize="0"/>
          <p:nvPr/>
        </p:nvPicPr>
        <p:blipFill>
          <a:blip r:embed="rId3">
            <a:alphaModFix/>
          </a:blip>
          <a:stretch>
            <a:fillRect/>
          </a:stretch>
        </p:blipFill>
        <p:spPr>
          <a:xfrm>
            <a:off x="192475" y="149975"/>
            <a:ext cx="8759048" cy="4843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cxnSp>
        <p:nvCxnSpPr>
          <p:cNvPr id="105" name="Google Shape;105;p16"/>
          <p:cNvCxnSpPr/>
          <p:nvPr/>
        </p:nvCxnSpPr>
        <p:spPr>
          <a:xfrm>
            <a:off x="4582175" y="1410250"/>
            <a:ext cx="14100" cy="3314100"/>
          </a:xfrm>
          <a:prstGeom prst="straightConnector1">
            <a:avLst/>
          </a:prstGeom>
          <a:noFill/>
          <a:ln cap="flat" cmpd="sng" w="19050">
            <a:solidFill>
              <a:schemeClr val="dk2"/>
            </a:solidFill>
            <a:prstDash val="solid"/>
            <a:round/>
            <a:headEnd len="sm" w="sm" type="none"/>
            <a:tailEnd len="sm" w="sm" type="none"/>
          </a:ln>
        </p:spPr>
      </p:cxnSp>
      <p:sp>
        <p:nvSpPr>
          <p:cNvPr id="106" name="Google Shape;106;p16"/>
          <p:cNvSpPr txBox="1"/>
          <p:nvPr>
            <p:ph type="title"/>
          </p:nvPr>
        </p:nvSpPr>
        <p:spPr>
          <a:xfrm>
            <a:off x="521625" y="1171150"/>
            <a:ext cx="76884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Domain</a:t>
            </a:r>
            <a:endParaRPr/>
          </a:p>
        </p:txBody>
      </p:sp>
      <p:cxnSp>
        <p:nvCxnSpPr>
          <p:cNvPr id="107" name="Google Shape;107;p16"/>
          <p:cNvCxnSpPr/>
          <p:nvPr/>
        </p:nvCxnSpPr>
        <p:spPr>
          <a:xfrm flipH="1" rot="10800000">
            <a:off x="824500" y="2315400"/>
            <a:ext cx="7938900" cy="12900"/>
          </a:xfrm>
          <a:prstGeom prst="straightConnector1">
            <a:avLst/>
          </a:prstGeom>
          <a:noFill/>
          <a:ln cap="flat" cmpd="sng" w="19050">
            <a:solidFill>
              <a:schemeClr val="dk2"/>
            </a:solidFill>
            <a:prstDash val="solid"/>
            <a:round/>
            <a:headEnd len="sm" w="sm" type="none"/>
            <a:tailEnd len="sm" w="sm" type="none"/>
          </a:ln>
        </p:spPr>
      </p:cxnSp>
      <p:sp>
        <p:nvSpPr>
          <p:cNvPr id="108" name="Google Shape;108;p16"/>
          <p:cNvSpPr txBox="1"/>
          <p:nvPr/>
        </p:nvSpPr>
        <p:spPr>
          <a:xfrm>
            <a:off x="1592825" y="1790088"/>
            <a:ext cx="3042900" cy="44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2"/>
                </a:solidFill>
                <a:latin typeface="Source Code Pro"/>
                <a:ea typeface="Source Code Pro"/>
                <a:cs typeface="Source Code Pro"/>
                <a:sym typeface="Source Code Pro"/>
              </a:rPr>
              <a:t>Self-Learning</a:t>
            </a:r>
            <a:endParaRPr b="1" sz="1900">
              <a:solidFill>
                <a:schemeClr val="dk2"/>
              </a:solidFill>
              <a:latin typeface="Source Code Pro"/>
              <a:ea typeface="Source Code Pro"/>
              <a:cs typeface="Source Code Pro"/>
              <a:sym typeface="Source Code Pro"/>
            </a:endParaRPr>
          </a:p>
        </p:txBody>
      </p:sp>
      <p:sp>
        <p:nvSpPr>
          <p:cNvPr id="109" name="Google Shape;109;p16"/>
          <p:cNvSpPr txBox="1"/>
          <p:nvPr/>
        </p:nvSpPr>
        <p:spPr>
          <a:xfrm>
            <a:off x="905700" y="2496725"/>
            <a:ext cx="3514200" cy="30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sp>
        <p:nvSpPr>
          <p:cNvPr id="110" name="Google Shape;110;p16"/>
          <p:cNvSpPr txBox="1"/>
          <p:nvPr/>
        </p:nvSpPr>
        <p:spPr>
          <a:xfrm>
            <a:off x="5249200" y="1770425"/>
            <a:ext cx="3514200" cy="4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Source Code Pro"/>
                <a:ea typeface="Source Code Pro"/>
                <a:cs typeface="Source Code Pro"/>
                <a:sym typeface="Source Code Pro"/>
              </a:rPr>
              <a:t>Career Transitions</a:t>
            </a:r>
            <a:endParaRPr b="1" sz="1800">
              <a:solidFill>
                <a:schemeClr val="dk2"/>
              </a:solidFill>
              <a:latin typeface="Source Code Pro"/>
              <a:ea typeface="Source Code Pro"/>
              <a:cs typeface="Source Code Pro"/>
              <a:sym typeface="Source Code Pro"/>
            </a:endParaRPr>
          </a:p>
        </p:txBody>
      </p:sp>
      <p:sp>
        <p:nvSpPr>
          <p:cNvPr id="111" name="Google Shape;111;p16"/>
          <p:cNvSpPr txBox="1"/>
          <p:nvPr/>
        </p:nvSpPr>
        <p:spPr>
          <a:xfrm>
            <a:off x="886075" y="2555600"/>
            <a:ext cx="3514200" cy="2934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2"/>
              </a:buClr>
              <a:buSzPts val="1800"/>
              <a:buFont typeface="Source Code Pro"/>
              <a:buChar char="-"/>
            </a:pPr>
            <a:r>
              <a:rPr lang="en" sz="1800">
                <a:solidFill>
                  <a:schemeClr val="dk2"/>
                </a:solidFill>
                <a:latin typeface="Source Code Pro"/>
                <a:ea typeface="Source Code Pro"/>
                <a:cs typeface="Source Code Pro"/>
                <a:sym typeface="Source Code Pro"/>
              </a:rPr>
              <a:t>Collaboration</a:t>
            </a:r>
            <a:endParaRPr sz="1800">
              <a:solidFill>
                <a:schemeClr val="dk2"/>
              </a:solidFill>
              <a:latin typeface="Source Code Pro"/>
              <a:ea typeface="Source Code Pro"/>
              <a:cs typeface="Source Code Pro"/>
              <a:sym typeface="Source Code Pro"/>
            </a:endParaRPr>
          </a:p>
          <a:p>
            <a:pPr indent="-342900" lvl="0" marL="457200" rtl="0" algn="l">
              <a:lnSpc>
                <a:spcPct val="150000"/>
              </a:lnSpc>
              <a:spcBef>
                <a:spcPts val="0"/>
              </a:spcBef>
              <a:spcAft>
                <a:spcPts val="0"/>
              </a:spcAft>
              <a:buClr>
                <a:schemeClr val="dk2"/>
              </a:buClr>
              <a:buSzPts val="1800"/>
              <a:buFont typeface="Source Code Pro"/>
              <a:buChar char="-"/>
            </a:pPr>
            <a:r>
              <a:rPr lang="en" sz="1800">
                <a:solidFill>
                  <a:schemeClr val="dk2"/>
                </a:solidFill>
                <a:latin typeface="Source Code Pro"/>
                <a:ea typeface="Source Code Pro"/>
                <a:cs typeface="Source Code Pro"/>
                <a:sym typeface="Source Code Pro"/>
              </a:rPr>
              <a:t>Engagement</a:t>
            </a:r>
            <a:endParaRPr sz="1800">
              <a:solidFill>
                <a:schemeClr val="dk2"/>
              </a:solidFill>
              <a:latin typeface="Source Code Pro"/>
              <a:ea typeface="Source Code Pro"/>
              <a:cs typeface="Source Code Pro"/>
              <a:sym typeface="Source Code Pro"/>
            </a:endParaRPr>
          </a:p>
          <a:p>
            <a:pPr indent="-342900" lvl="0" marL="457200" rtl="0" algn="l">
              <a:lnSpc>
                <a:spcPct val="150000"/>
              </a:lnSpc>
              <a:spcBef>
                <a:spcPts val="0"/>
              </a:spcBef>
              <a:spcAft>
                <a:spcPts val="0"/>
              </a:spcAft>
              <a:buClr>
                <a:schemeClr val="dk2"/>
              </a:buClr>
              <a:buSzPts val="1800"/>
              <a:buFont typeface="Source Code Pro"/>
              <a:buChar char="-"/>
            </a:pPr>
            <a:r>
              <a:rPr lang="en" sz="1800">
                <a:solidFill>
                  <a:schemeClr val="dk2"/>
                </a:solidFill>
                <a:latin typeface="Source Code Pro"/>
                <a:ea typeface="Source Code Pro"/>
                <a:cs typeface="Source Code Pro"/>
                <a:sym typeface="Source Code Pro"/>
              </a:rPr>
              <a:t>Retention</a:t>
            </a:r>
            <a:endParaRPr sz="1800">
              <a:solidFill>
                <a:schemeClr val="dk2"/>
              </a:solidFill>
              <a:latin typeface="Source Code Pro"/>
              <a:ea typeface="Source Code Pro"/>
              <a:cs typeface="Source Code Pro"/>
              <a:sym typeface="Source Code Pro"/>
            </a:endParaRPr>
          </a:p>
        </p:txBody>
      </p:sp>
      <p:sp>
        <p:nvSpPr>
          <p:cNvPr id="112" name="Google Shape;112;p16"/>
          <p:cNvSpPr txBox="1"/>
          <p:nvPr/>
        </p:nvSpPr>
        <p:spPr>
          <a:xfrm>
            <a:off x="4935350" y="2604725"/>
            <a:ext cx="3514200" cy="2934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dk2"/>
              </a:buClr>
              <a:buSzPts val="1800"/>
              <a:buFont typeface="Source Code Pro"/>
              <a:buChar char="-"/>
            </a:pPr>
            <a:r>
              <a:rPr lang="en" sz="1800">
                <a:solidFill>
                  <a:schemeClr val="dk2"/>
                </a:solidFill>
                <a:latin typeface="Source Code Pro"/>
                <a:ea typeface="Source Code Pro"/>
                <a:cs typeface="Source Code Pro"/>
                <a:sym typeface="Source Code Pro"/>
              </a:rPr>
              <a:t>Collaboration</a:t>
            </a:r>
            <a:endParaRPr sz="1800">
              <a:solidFill>
                <a:schemeClr val="dk2"/>
              </a:solidFill>
              <a:latin typeface="Source Code Pro"/>
              <a:ea typeface="Source Code Pro"/>
              <a:cs typeface="Source Code Pro"/>
              <a:sym typeface="Source Code Pro"/>
            </a:endParaRPr>
          </a:p>
          <a:p>
            <a:pPr indent="-342900" lvl="0" marL="457200" rtl="0" algn="l">
              <a:lnSpc>
                <a:spcPct val="150000"/>
              </a:lnSpc>
              <a:spcBef>
                <a:spcPts val="0"/>
              </a:spcBef>
              <a:spcAft>
                <a:spcPts val="0"/>
              </a:spcAft>
              <a:buClr>
                <a:schemeClr val="dk2"/>
              </a:buClr>
              <a:buSzPts val="1800"/>
              <a:buFont typeface="Source Code Pro"/>
              <a:buChar char="-"/>
            </a:pPr>
            <a:r>
              <a:rPr lang="en" sz="1800">
                <a:solidFill>
                  <a:schemeClr val="dk2"/>
                </a:solidFill>
                <a:latin typeface="Source Code Pro"/>
                <a:ea typeface="Source Code Pro"/>
                <a:cs typeface="Source Code Pro"/>
                <a:sym typeface="Source Code Pro"/>
              </a:rPr>
              <a:t>Encouragement</a:t>
            </a:r>
            <a:endParaRPr sz="1800">
              <a:solidFill>
                <a:schemeClr val="dk2"/>
              </a:solidFill>
              <a:latin typeface="Source Code Pro"/>
              <a:ea typeface="Source Code Pro"/>
              <a:cs typeface="Source Code Pro"/>
              <a:sym typeface="Source Code Pro"/>
            </a:endParaRPr>
          </a:p>
        </p:txBody>
      </p:sp>
      <p:sp>
        <p:nvSpPr>
          <p:cNvPr id="113" name="Google Shape;113;p16"/>
          <p:cNvSpPr/>
          <p:nvPr/>
        </p:nvSpPr>
        <p:spPr>
          <a:xfrm>
            <a:off x="3801375" y="1706375"/>
            <a:ext cx="1295700" cy="7854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7"/>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Needfinding Results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366025" y="117300"/>
            <a:ext cx="8520600" cy="73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Interviewees</a:t>
            </a:r>
            <a:endParaRPr/>
          </a:p>
        </p:txBody>
      </p:sp>
      <p:grpSp>
        <p:nvGrpSpPr>
          <p:cNvPr id="124" name="Google Shape;124;p18"/>
          <p:cNvGrpSpPr/>
          <p:nvPr/>
        </p:nvGrpSpPr>
        <p:grpSpPr>
          <a:xfrm>
            <a:off x="784375" y="850793"/>
            <a:ext cx="1329901" cy="1329900"/>
            <a:chOff x="450650" y="1038793"/>
            <a:chExt cx="1329901" cy="1329900"/>
          </a:xfrm>
        </p:grpSpPr>
        <p:sp>
          <p:nvSpPr>
            <p:cNvPr id="125" name="Google Shape;125;p18"/>
            <p:cNvSpPr/>
            <p:nvPr/>
          </p:nvSpPr>
          <p:spPr>
            <a:xfrm>
              <a:off x="450651" y="1038793"/>
              <a:ext cx="1329900" cy="13299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txBox="1"/>
            <p:nvPr/>
          </p:nvSpPr>
          <p:spPr>
            <a:xfrm>
              <a:off x="450650" y="1399850"/>
              <a:ext cx="1329900" cy="60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lt1"/>
                  </a:solidFill>
                  <a:latin typeface="Source Code Pro"/>
                  <a:ea typeface="Source Code Pro"/>
                  <a:cs typeface="Source Code Pro"/>
                  <a:sym typeface="Source Code Pro"/>
                </a:rPr>
                <a:t>35</a:t>
              </a:r>
              <a:r>
                <a:rPr b="1" lang="en" sz="1500">
                  <a:solidFill>
                    <a:schemeClr val="lt1"/>
                  </a:solidFill>
                  <a:latin typeface="Source Code Pro"/>
                  <a:ea typeface="Source Code Pro"/>
                  <a:cs typeface="Source Code Pro"/>
                  <a:sym typeface="Source Code Pro"/>
                </a:rPr>
                <a:t>-yo</a:t>
              </a:r>
              <a:r>
                <a:rPr b="1" lang="en" sz="1500">
                  <a:solidFill>
                    <a:schemeClr val="lt1"/>
                  </a:solidFill>
                  <a:latin typeface="Source Code Pro"/>
                  <a:ea typeface="Source Code Pro"/>
                  <a:cs typeface="Source Code Pro"/>
                  <a:sym typeface="Source Code Pro"/>
                </a:rPr>
                <a:t> private chef</a:t>
              </a:r>
              <a:endParaRPr b="1" sz="1500">
                <a:solidFill>
                  <a:schemeClr val="lt1"/>
                </a:solidFill>
                <a:latin typeface="Source Code Pro"/>
                <a:ea typeface="Source Code Pro"/>
                <a:cs typeface="Source Code Pro"/>
                <a:sym typeface="Source Code Pro"/>
              </a:endParaRPr>
            </a:p>
          </p:txBody>
        </p:sp>
      </p:grpSp>
      <p:grpSp>
        <p:nvGrpSpPr>
          <p:cNvPr id="127" name="Google Shape;127;p18"/>
          <p:cNvGrpSpPr/>
          <p:nvPr/>
        </p:nvGrpSpPr>
        <p:grpSpPr>
          <a:xfrm>
            <a:off x="3681000" y="510450"/>
            <a:ext cx="1782000" cy="1758600"/>
            <a:chOff x="3372125" y="965500"/>
            <a:chExt cx="1782000" cy="1758600"/>
          </a:xfrm>
        </p:grpSpPr>
        <p:sp>
          <p:nvSpPr>
            <p:cNvPr id="128" name="Google Shape;128;p18"/>
            <p:cNvSpPr/>
            <p:nvPr/>
          </p:nvSpPr>
          <p:spPr>
            <a:xfrm>
              <a:off x="3372125" y="965500"/>
              <a:ext cx="1782000" cy="1758600"/>
            </a:xfrm>
            <a:prstGeom prst="ellipse">
              <a:avLst/>
            </a:prstGeom>
            <a:solidFill>
              <a:schemeClr val="accent3"/>
            </a:solidFill>
            <a:ln>
              <a:noFill/>
            </a:ln>
          </p:spPr>
          <p:txBody>
            <a:bodyPr anchorCtr="0" anchor="ctr" bIns="41150" lIns="41150" spcFirstLastPara="1" rIns="41150" wrap="square" tIns="41150">
              <a:noAutofit/>
            </a:bodyPr>
            <a:lstStyle/>
            <a:p>
              <a:pPr indent="0" lvl="0" marL="0" rtl="0" algn="l">
                <a:spcBef>
                  <a:spcPts val="0"/>
                </a:spcBef>
                <a:spcAft>
                  <a:spcPts val="0"/>
                </a:spcAft>
                <a:buNone/>
              </a:pPr>
              <a:r>
                <a:t/>
              </a:r>
              <a:endParaRPr/>
            </a:p>
          </p:txBody>
        </p:sp>
        <p:sp>
          <p:nvSpPr>
            <p:cNvPr id="129" name="Google Shape;129;p18"/>
            <p:cNvSpPr txBox="1"/>
            <p:nvPr/>
          </p:nvSpPr>
          <p:spPr>
            <a:xfrm>
              <a:off x="3460625" y="1478050"/>
              <a:ext cx="1605000" cy="733500"/>
            </a:xfrm>
            <a:prstGeom prst="rect">
              <a:avLst/>
            </a:prstGeom>
            <a:noFill/>
            <a:ln>
              <a:noFill/>
            </a:ln>
          </p:spPr>
          <p:txBody>
            <a:bodyPr anchorCtr="0" anchor="ctr" bIns="41150" lIns="41150" spcFirstLastPara="1" rIns="41150" wrap="square" tIns="41150">
              <a:noAutofit/>
            </a:bodyPr>
            <a:lstStyle/>
            <a:p>
              <a:pPr indent="0" lvl="0" marL="0" rtl="0" algn="ctr">
                <a:spcBef>
                  <a:spcPts val="0"/>
                </a:spcBef>
                <a:spcAft>
                  <a:spcPts val="0"/>
                </a:spcAft>
                <a:buNone/>
              </a:pPr>
              <a:r>
                <a:rPr b="1" lang="en" sz="1450">
                  <a:solidFill>
                    <a:schemeClr val="lt1"/>
                  </a:solidFill>
                  <a:latin typeface="Source Code Pro"/>
                  <a:ea typeface="Source Code Pro"/>
                  <a:cs typeface="Source Code Pro"/>
                  <a:sym typeface="Source Code Pro"/>
                </a:rPr>
                <a:t>Early 50s</a:t>
              </a:r>
              <a:endParaRPr b="1" sz="1450">
                <a:solidFill>
                  <a:schemeClr val="lt1"/>
                </a:solidFill>
                <a:latin typeface="Source Code Pro"/>
                <a:ea typeface="Source Code Pro"/>
                <a:cs typeface="Source Code Pro"/>
                <a:sym typeface="Source Code Pro"/>
              </a:endParaRPr>
            </a:p>
            <a:p>
              <a:pPr indent="0" lvl="0" marL="0" rtl="0" algn="ctr">
                <a:spcBef>
                  <a:spcPts val="0"/>
                </a:spcBef>
                <a:spcAft>
                  <a:spcPts val="0"/>
                </a:spcAft>
                <a:buNone/>
              </a:pPr>
              <a:r>
                <a:rPr b="1" lang="en" sz="1450">
                  <a:solidFill>
                    <a:schemeClr val="lt1"/>
                  </a:solidFill>
                  <a:latin typeface="Source Code Pro"/>
                  <a:ea typeface="Source Code Pro"/>
                  <a:cs typeface="Source Code Pro"/>
                  <a:sym typeface="Source Code Pro"/>
                </a:rPr>
                <a:t>Accomplished</a:t>
              </a:r>
              <a:endParaRPr b="1" sz="1450">
                <a:solidFill>
                  <a:schemeClr val="lt1"/>
                </a:solidFill>
                <a:latin typeface="Source Code Pro"/>
                <a:ea typeface="Source Code Pro"/>
                <a:cs typeface="Source Code Pro"/>
                <a:sym typeface="Source Code Pro"/>
              </a:endParaRPr>
            </a:p>
            <a:p>
              <a:pPr indent="0" lvl="0" marL="0" rtl="0" algn="ctr">
                <a:spcBef>
                  <a:spcPts val="0"/>
                </a:spcBef>
                <a:spcAft>
                  <a:spcPts val="0"/>
                </a:spcAft>
                <a:buNone/>
              </a:pPr>
              <a:r>
                <a:rPr b="1" lang="en" sz="1450">
                  <a:solidFill>
                    <a:schemeClr val="lt1"/>
                  </a:solidFill>
                  <a:latin typeface="Source Code Pro"/>
                  <a:ea typeface="Source Code Pro"/>
                  <a:cs typeface="Source Code Pro"/>
                  <a:sym typeface="Source Code Pro"/>
                </a:rPr>
                <a:t>Woman</a:t>
              </a:r>
              <a:endParaRPr b="1" sz="1450">
                <a:solidFill>
                  <a:schemeClr val="lt1"/>
                </a:solidFill>
                <a:latin typeface="Source Code Pro"/>
                <a:ea typeface="Source Code Pro"/>
                <a:cs typeface="Source Code Pro"/>
                <a:sym typeface="Source Code Pro"/>
              </a:endParaRPr>
            </a:p>
          </p:txBody>
        </p:sp>
      </p:grpSp>
      <p:grpSp>
        <p:nvGrpSpPr>
          <p:cNvPr id="130" name="Google Shape;130;p18"/>
          <p:cNvGrpSpPr/>
          <p:nvPr/>
        </p:nvGrpSpPr>
        <p:grpSpPr>
          <a:xfrm>
            <a:off x="6686625" y="762440"/>
            <a:ext cx="1672800" cy="1506600"/>
            <a:chOff x="6774975" y="965490"/>
            <a:chExt cx="1672800" cy="1506600"/>
          </a:xfrm>
        </p:grpSpPr>
        <p:sp>
          <p:nvSpPr>
            <p:cNvPr id="131" name="Google Shape;131;p18"/>
            <p:cNvSpPr/>
            <p:nvPr/>
          </p:nvSpPr>
          <p:spPr>
            <a:xfrm>
              <a:off x="6858076" y="965490"/>
              <a:ext cx="1506600" cy="15066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8"/>
            <p:cNvSpPr txBox="1"/>
            <p:nvPr/>
          </p:nvSpPr>
          <p:spPr>
            <a:xfrm>
              <a:off x="6774975" y="1414900"/>
              <a:ext cx="1672800" cy="60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lt1"/>
                  </a:solidFill>
                  <a:latin typeface="Source Code Pro"/>
                  <a:ea typeface="Source Code Pro"/>
                  <a:cs typeface="Source Code Pro"/>
                  <a:sym typeface="Source Code Pro"/>
                </a:rPr>
                <a:t>Mid-30s male entrepreneur</a:t>
              </a:r>
              <a:endParaRPr b="1" sz="1500">
                <a:solidFill>
                  <a:schemeClr val="lt1"/>
                </a:solidFill>
                <a:latin typeface="Source Code Pro"/>
                <a:ea typeface="Source Code Pro"/>
                <a:cs typeface="Source Code Pro"/>
                <a:sym typeface="Source Code Pro"/>
              </a:endParaRPr>
            </a:p>
          </p:txBody>
        </p:sp>
      </p:grpSp>
      <p:sp>
        <p:nvSpPr>
          <p:cNvPr id="133" name="Google Shape;133;p18"/>
          <p:cNvSpPr txBox="1"/>
          <p:nvPr/>
        </p:nvSpPr>
        <p:spPr>
          <a:xfrm>
            <a:off x="467725" y="2406475"/>
            <a:ext cx="1963200" cy="25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Source Code Pro"/>
                <a:ea typeface="Source Code Pro"/>
                <a:cs typeface="Source Code Pro"/>
                <a:sym typeface="Source Code Pro"/>
              </a:rPr>
              <a:t>“Bale”</a:t>
            </a:r>
            <a:endParaRPr sz="1800">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grpSp>
        <p:nvGrpSpPr>
          <p:cNvPr id="134" name="Google Shape;134;p18"/>
          <p:cNvGrpSpPr/>
          <p:nvPr/>
        </p:nvGrpSpPr>
        <p:grpSpPr>
          <a:xfrm>
            <a:off x="4120750" y="3581325"/>
            <a:ext cx="1128900" cy="1347825"/>
            <a:chOff x="4120750" y="3581325"/>
            <a:chExt cx="1128900" cy="1347825"/>
          </a:xfrm>
        </p:grpSpPr>
        <p:sp>
          <p:nvSpPr>
            <p:cNvPr id="135" name="Google Shape;135;p18"/>
            <p:cNvSpPr/>
            <p:nvPr/>
          </p:nvSpPr>
          <p:spPr>
            <a:xfrm>
              <a:off x="4331875" y="3581325"/>
              <a:ext cx="588900" cy="9780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6" name="Google Shape;136;p18"/>
            <p:cNvSpPr txBox="1"/>
            <p:nvPr/>
          </p:nvSpPr>
          <p:spPr>
            <a:xfrm>
              <a:off x="4120750" y="4467750"/>
              <a:ext cx="1128900" cy="46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Lato"/>
                  <a:ea typeface="Lato"/>
                  <a:cs typeface="Lato"/>
                  <a:sym typeface="Lato"/>
                </a:rPr>
                <a:t>Extreme User</a:t>
              </a:r>
              <a:endParaRPr b="1" sz="1800">
                <a:solidFill>
                  <a:schemeClr val="dk1"/>
                </a:solidFill>
                <a:latin typeface="Lato"/>
                <a:ea typeface="Lato"/>
                <a:cs typeface="Lato"/>
                <a:sym typeface="Lato"/>
              </a:endParaRPr>
            </a:p>
          </p:txBody>
        </p:sp>
      </p:grpSp>
      <p:sp>
        <p:nvSpPr>
          <p:cNvPr id="137" name="Google Shape;137;p18"/>
          <p:cNvSpPr txBox="1"/>
          <p:nvPr/>
        </p:nvSpPr>
        <p:spPr>
          <a:xfrm>
            <a:off x="3369925" y="2333050"/>
            <a:ext cx="2512800" cy="11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Source Code Pro"/>
                <a:ea typeface="Source Code Pro"/>
                <a:cs typeface="Source Code Pro"/>
                <a:sym typeface="Source Code Pro"/>
              </a:rPr>
              <a:t>“Laura”</a:t>
            </a:r>
            <a:endParaRPr sz="1800">
              <a:solidFill>
                <a:schemeClr val="dk2"/>
              </a:solidFill>
              <a:latin typeface="Source Code Pro"/>
              <a:ea typeface="Source Code Pro"/>
              <a:cs typeface="Source Code Pro"/>
              <a:sym typeface="Source Code Pro"/>
            </a:endParaRPr>
          </a:p>
          <a:p>
            <a:pPr indent="-317500" lvl="0" marL="457200" rtl="0" algn="l">
              <a:spcBef>
                <a:spcPts val="0"/>
              </a:spcBef>
              <a:spcAft>
                <a:spcPts val="0"/>
              </a:spcAft>
              <a:buClr>
                <a:schemeClr val="dk2"/>
              </a:buClr>
              <a:buSzPts val="1400"/>
              <a:buFont typeface="Source Code Pro"/>
              <a:buChar char="-"/>
            </a:pPr>
            <a:r>
              <a:rPr lang="en">
                <a:solidFill>
                  <a:schemeClr val="dk2"/>
                </a:solidFill>
                <a:latin typeface="Source Code Pro"/>
                <a:ea typeface="Source Code Pro"/>
                <a:cs typeface="Source Code Pro"/>
                <a:sym typeface="Source Code Pro"/>
              </a:rPr>
              <a:t>Aerospace executive</a:t>
            </a:r>
            <a:endParaRPr>
              <a:solidFill>
                <a:schemeClr val="dk2"/>
              </a:solidFill>
              <a:latin typeface="Source Code Pro"/>
              <a:ea typeface="Source Code Pro"/>
              <a:cs typeface="Source Code Pro"/>
              <a:sym typeface="Source Code Pro"/>
            </a:endParaRPr>
          </a:p>
          <a:p>
            <a:pPr indent="-317500" lvl="0" marL="457200" rtl="0" algn="l">
              <a:spcBef>
                <a:spcPts val="0"/>
              </a:spcBef>
              <a:spcAft>
                <a:spcPts val="0"/>
              </a:spcAft>
              <a:buClr>
                <a:schemeClr val="dk2"/>
              </a:buClr>
              <a:buSzPts val="1400"/>
              <a:buFont typeface="Source Code Pro"/>
              <a:buChar char="-"/>
            </a:pPr>
            <a:r>
              <a:rPr lang="en">
                <a:solidFill>
                  <a:schemeClr val="dk2"/>
                </a:solidFill>
                <a:latin typeface="Source Code Pro"/>
                <a:ea typeface="Source Code Pro"/>
                <a:cs typeface="Source Code Pro"/>
                <a:sym typeface="Source Code Pro"/>
              </a:rPr>
              <a:t>Lifelong learner</a:t>
            </a:r>
            <a:endParaRPr>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a:solidFill>
                <a:schemeClr val="dk2"/>
              </a:solidFill>
              <a:latin typeface="Source Code Pro"/>
              <a:ea typeface="Source Code Pro"/>
              <a:cs typeface="Source Code Pro"/>
              <a:sym typeface="Source Code Pro"/>
            </a:endParaRPr>
          </a:p>
        </p:txBody>
      </p:sp>
      <p:sp>
        <p:nvSpPr>
          <p:cNvPr id="138" name="Google Shape;138;p18"/>
          <p:cNvSpPr txBox="1"/>
          <p:nvPr/>
        </p:nvSpPr>
        <p:spPr>
          <a:xfrm>
            <a:off x="6373825" y="2333050"/>
            <a:ext cx="2512800" cy="113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Source Code Pro"/>
                <a:ea typeface="Source Code Pro"/>
                <a:cs typeface="Source Code Pro"/>
                <a:sym typeface="Source Code Pro"/>
              </a:rPr>
              <a:t>“Chai”</a:t>
            </a:r>
            <a:endParaRPr>
              <a:solidFill>
                <a:schemeClr val="dk2"/>
              </a:solidFill>
              <a:latin typeface="Source Code Pro"/>
              <a:ea typeface="Source Code Pro"/>
              <a:cs typeface="Source Code Pro"/>
              <a:sym typeface="Source Code Pro"/>
            </a:endParaRPr>
          </a:p>
          <a:p>
            <a:pPr indent="-317500" lvl="0" marL="457200" rtl="0" algn="ctr">
              <a:spcBef>
                <a:spcPts val="0"/>
              </a:spcBef>
              <a:spcAft>
                <a:spcPts val="0"/>
              </a:spcAft>
              <a:buClr>
                <a:schemeClr val="dk2"/>
              </a:buClr>
              <a:buSzPts val="1400"/>
              <a:buFont typeface="Source Code Pro"/>
              <a:buChar char="-"/>
            </a:pPr>
            <a:r>
              <a:rPr lang="en">
                <a:solidFill>
                  <a:schemeClr val="dk2"/>
                </a:solidFill>
                <a:latin typeface="Source Code Pro"/>
                <a:ea typeface="Source Code Pro"/>
                <a:cs typeface="Source Code Pro"/>
                <a:sym typeface="Source Code Pro"/>
              </a:rPr>
              <a:t>Currently seeking for jobs</a:t>
            </a:r>
            <a:endParaRPr>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a:solidFill>
                <a:schemeClr val="dk2"/>
              </a:solidFill>
              <a:latin typeface="Source Code Pro"/>
              <a:ea typeface="Source Code Pro"/>
              <a:cs typeface="Source Code Pro"/>
              <a:sym typeface="Source Code Pro"/>
            </a:endParaRPr>
          </a:p>
        </p:txBody>
      </p:sp>
      <p:sp>
        <p:nvSpPr>
          <p:cNvPr id="139" name="Google Shape;139;p18"/>
          <p:cNvSpPr txBox="1"/>
          <p:nvPr/>
        </p:nvSpPr>
        <p:spPr>
          <a:xfrm>
            <a:off x="192925" y="2844750"/>
            <a:ext cx="2512800" cy="1135200"/>
          </a:xfrm>
          <a:prstGeom prst="rect">
            <a:avLst/>
          </a:prstGeom>
          <a:noFill/>
          <a:ln>
            <a:noFill/>
          </a:ln>
        </p:spPr>
        <p:txBody>
          <a:bodyPr anchorCtr="0" anchor="t" bIns="91425" lIns="91425" spcFirstLastPara="1" rIns="91425" wrap="square" tIns="91425">
            <a:noAutofit/>
          </a:bodyPr>
          <a:lstStyle/>
          <a:p>
            <a:pPr indent="-317500" lvl="0" marL="457200" rtl="0" algn="ctr">
              <a:spcBef>
                <a:spcPts val="0"/>
              </a:spcBef>
              <a:spcAft>
                <a:spcPts val="0"/>
              </a:spcAft>
              <a:buClr>
                <a:schemeClr val="dk2"/>
              </a:buClr>
              <a:buSzPts val="1400"/>
              <a:buFont typeface="Source Code Pro"/>
              <a:buChar char="-"/>
            </a:pPr>
            <a:r>
              <a:rPr lang="en">
                <a:solidFill>
                  <a:schemeClr val="dk2"/>
                </a:solidFill>
                <a:latin typeface="Source Code Pro"/>
                <a:ea typeface="Source Code Pro"/>
                <a:cs typeface="Source Code Pro"/>
                <a:sym typeface="Source Code Pro"/>
              </a:rPr>
              <a:t>Private chef working in Palo Alto</a:t>
            </a:r>
            <a:endParaRPr>
              <a:solidFill>
                <a:schemeClr val="dk2"/>
              </a:solidFill>
              <a:latin typeface="Source Code Pro"/>
              <a:ea typeface="Source Code Pro"/>
              <a:cs typeface="Source Code Pro"/>
              <a:sym typeface="Source Code Pro"/>
            </a:endParaRPr>
          </a:p>
          <a:p>
            <a:pPr indent="0" lvl="0" marL="0" rtl="0" algn="ctr">
              <a:spcBef>
                <a:spcPts val="0"/>
              </a:spcBef>
              <a:spcAft>
                <a:spcPts val="0"/>
              </a:spcAft>
              <a:buNone/>
            </a:pPr>
            <a:r>
              <a:t/>
            </a:r>
            <a:endParaRPr>
              <a:solidFill>
                <a:schemeClr val="dk2"/>
              </a:solidFill>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a:p>
        </p:txBody>
      </p:sp>
      <p:sp>
        <p:nvSpPr>
          <p:cNvPr id="145" name="Google Shape;145;p19"/>
          <p:cNvSpPr txBox="1"/>
          <p:nvPr>
            <p:ph idx="1" type="body"/>
          </p:nvPr>
        </p:nvSpPr>
        <p:spPr>
          <a:xfrm>
            <a:off x="398650" y="2078875"/>
            <a:ext cx="8538600" cy="2261100"/>
          </a:xfrm>
          <a:prstGeom prst="rect">
            <a:avLst/>
          </a:prstGeom>
        </p:spPr>
        <p:txBody>
          <a:bodyPr anchorCtr="0" anchor="t" bIns="91425" lIns="91425" spcFirstLastPara="1" rIns="91425" wrap="square" tIns="91425">
            <a:normAutofit/>
          </a:bodyPr>
          <a:lstStyle/>
          <a:p>
            <a:pPr indent="-317500" lvl="0" marL="457200" rtl="0" algn="l">
              <a:lnSpc>
                <a:spcPct val="150000"/>
              </a:lnSpc>
              <a:spcBef>
                <a:spcPts val="0"/>
              </a:spcBef>
              <a:spcAft>
                <a:spcPts val="0"/>
              </a:spcAft>
              <a:buSzPts val="1400"/>
              <a:buChar char="-"/>
            </a:pPr>
            <a:r>
              <a:rPr lang="en" sz="1400"/>
              <a:t>What inspired you to make the transition from previous field to current role?</a:t>
            </a:r>
            <a:endParaRPr sz="1400"/>
          </a:p>
          <a:p>
            <a:pPr indent="-317500" lvl="0" marL="457200" rtl="0" algn="l">
              <a:lnSpc>
                <a:spcPct val="150000"/>
              </a:lnSpc>
              <a:spcBef>
                <a:spcPts val="0"/>
              </a:spcBef>
              <a:spcAft>
                <a:spcPts val="0"/>
              </a:spcAft>
              <a:buSzPts val="1400"/>
              <a:buChar char="-"/>
            </a:pPr>
            <a:r>
              <a:rPr lang="en" sz="1400"/>
              <a:t>What steps did you take to prepare the transition? (e.g., courses, networking, side projects)</a:t>
            </a:r>
            <a:endParaRPr sz="1400"/>
          </a:p>
          <a:p>
            <a:pPr indent="-317500" lvl="0" marL="457200" rtl="0" algn="l">
              <a:lnSpc>
                <a:spcPct val="150000"/>
              </a:lnSpc>
              <a:spcBef>
                <a:spcPts val="0"/>
              </a:spcBef>
              <a:spcAft>
                <a:spcPts val="0"/>
              </a:spcAft>
              <a:buSzPts val="1400"/>
              <a:buChar char="-"/>
            </a:pPr>
            <a:r>
              <a:rPr lang="en" sz="1400"/>
              <a:t>Which skills from your previous career helped you the most in your new role?</a:t>
            </a:r>
            <a:endParaRPr sz="1400"/>
          </a:p>
          <a:p>
            <a:pPr indent="-317500" lvl="0" marL="457200" rtl="0" algn="l">
              <a:lnSpc>
                <a:spcPct val="150000"/>
              </a:lnSpc>
              <a:spcBef>
                <a:spcPts val="0"/>
              </a:spcBef>
              <a:spcAft>
                <a:spcPts val="0"/>
              </a:spcAft>
              <a:buSzPts val="1400"/>
              <a:buChar char="-"/>
            </a:pPr>
            <a:r>
              <a:rPr lang="en" sz="1400"/>
              <a:t>Did you have mentors or peers who supported you through the transition? How did you find them?</a:t>
            </a:r>
            <a:endParaRPr sz="1400"/>
          </a:p>
          <a:p>
            <a:pPr indent="-317500" lvl="0" marL="457200" rtl="0" algn="l">
              <a:lnSpc>
                <a:spcPct val="150000"/>
              </a:lnSpc>
              <a:spcBef>
                <a:spcPts val="0"/>
              </a:spcBef>
              <a:spcAft>
                <a:spcPts val="0"/>
              </a:spcAft>
              <a:buSzPts val="1400"/>
              <a:buChar char="-"/>
            </a:pPr>
            <a:r>
              <a:rPr lang="en" sz="1400"/>
              <a:t>What was the hardest part of the transition?</a:t>
            </a:r>
            <a:endParaRPr sz="1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0" title="Screenshot 2025-10-08 at 8.28.43 PM.png"/>
          <p:cNvPicPr preferRelativeResize="0"/>
          <p:nvPr/>
        </p:nvPicPr>
        <p:blipFill>
          <a:blip r:embed="rId3">
            <a:alphaModFix/>
          </a:blip>
          <a:stretch>
            <a:fillRect/>
          </a:stretch>
        </p:blipFill>
        <p:spPr>
          <a:xfrm>
            <a:off x="879750" y="-99387"/>
            <a:ext cx="7099252" cy="5342276"/>
          </a:xfrm>
          <a:prstGeom prst="rect">
            <a:avLst/>
          </a:prstGeom>
          <a:noFill/>
          <a:ln>
            <a:noFill/>
          </a:ln>
        </p:spPr>
      </p:pic>
      <p:sp>
        <p:nvSpPr>
          <p:cNvPr id="151" name="Google Shape;151;p20"/>
          <p:cNvSpPr/>
          <p:nvPr/>
        </p:nvSpPr>
        <p:spPr>
          <a:xfrm>
            <a:off x="3759775" y="2114975"/>
            <a:ext cx="1339200" cy="61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Mid-30s</a:t>
            </a:r>
            <a:endParaRPr>
              <a:latin typeface="Lato"/>
              <a:ea typeface="Lato"/>
              <a:cs typeface="Lato"/>
              <a:sym typeface="Lato"/>
            </a:endParaRPr>
          </a:p>
          <a:p>
            <a:pPr indent="0" lvl="0" marL="0" rtl="0" algn="ctr">
              <a:spcBef>
                <a:spcPts val="0"/>
              </a:spcBef>
              <a:spcAft>
                <a:spcPts val="0"/>
              </a:spcAft>
              <a:buNone/>
            </a:pPr>
            <a:r>
              <a:rPr lang="en">
                <a:latin typeface="Lato"/>
                <a:ea typeface="Lato"/>
                <a:cs typeface="Lato"/>
                <a:sym typeface="Lato"/>
              </a:rPr>
              <a:t>Entrepreneur</a:t>
            </a:r>
            <a:endParaRPr>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1" title="Screenshot 2025-10-08 at 8.28.43 PM.png"/>
          <p:cNvPicPr preferRelativeResize="0"/>
          <p:nvPr/>
        </p:nvPicPr>
        <p:blipFill>
          <a:blip r:embed="rId3">
            <a:alphaModFix/>
          </a:blip>
          <a:stretch>
            <a:fillRect/>
          </a:stretch>
        </p:blipFill>
        <p:spPr>
          <a:xfrm>
            <a:off x="879750" y="-99387"/>
            <a:ext cx="7099252" cy="5342276"/>
          </a:xfrm>
          <a:prstGeom prst="rect">
            <a:avLst/>
          </a:prstGeom>
          <a:noFill/>
          <a:ln>
            <a:noFill/>
          </a:ln>
        </p:spPr>
      </p:pic>
      <p:sp>
        <p:nvSpPr>
          <p:cNvPr id="157" name="Google Shape;157;p21"/>
          <p:cNvSpPr/>
          <p:nvPr/>
        </p:nvSpPr>
        <p:spPr>
          <a:xfrm>
            <a:off x="3759775" y="2114975"/>
            <a:ext cx="1339200" cy="61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Mid-30s Entrepreneur</a:t>
            </a:r>
            <a:endParaRPr>
              <a:latin typeface="Lato"/>
              <a:ea typeface="Lato"/>
              <a:cs typeface="Lato"/>
              <a:sym typeface="Lato"/>
            </a:endParaRPr>
          </a:p>
        </p:txBody>
      </p:sp>
      <p:pic>
        <p:nvPicPr>
          <p:cNvPr id="158" name="Google Shape;158;p21" title="Screenshot 2025-10-08 at 8.33.57 PM.png"/>
          <p:cNvPicPr preferRelativeResize="0"/>
          <p:nvPr/>
        </p:nvPicPr>
        <p:blipFill>
          <a:blip r:embed="rId4">
            <a:alphaModFix/>
          </a:blip>
          <a:stretch>
            <a:fillRect/>
          </a:stretch>
        </p:blipFill>
        <p:spPr>
          <a:xfrm>
            <a:off x="2677625" y="60400"/>
            <a:ext cx="1418625" cy="1211750"/>
          </a:xfrm>
          <a:prstGeom prst="rect">
            <a:avLst/>
          </a:prstGeom>
          <a:noFill/>
          <a:ln>
            <a:noFill/>
          </a:ln>
        </p:spPr>
      </p:pic>
      <p:pic>
        <p:nvPicPr>
          <p:cNvPr id="159" name="Google Shape;159;p21" title="Screenshot 2025-10-08 at 8.35.13 PM.png"/>
          <p:cNvPicPr preferRelativeResize="0"/>
          <p:nvPr/>
        </p:nvPicPr>
        <p:blipFill>
          <a:blip r:embed="rId5">
            <a:alphaModFix/>
          </a:blip>
          <a:stretch>
            <a:fillRect/>
          </a:stretch>
        </p:blipFill>
        <p:spPr>
          <a:xfrm>
            <a:off x="1439200" y="906650"/>
            <a:ext cx="1339200" cy="1126145"/>
          </a:xfrm>
          <a:prstGeom prst="rect">
            <a:avLst/>
          </a:prstGeom>
          <a:noFill/>
          <a:ln>
            <a:noFill/>
          </a:ln>
        </p:spPr>
      </p:pic>
      <p:pic>
        <p:nvPicPr>
          <p:cNvPr id="160" name="Google Shape;160;p21" title="Screenshot 2025-10-08 at 8.36.07 PM.png"/>
          <p:cNvPicPr preferRelativeResize="0"/>
          <p:nvPr/>
        </p:nvPicPr>
        <p:blipFill>
          <a:blip r:embed="rId6">
            <a:alphaModFix/>
          </a:blip>
          <a:stretch>
            <a:fillRect/>
          </a:stretch>
        </p:blipFill>
        <p:spPr>
          <a:xfrm>
            <a:off x="1865525" y="2571750"/>
            <a:ext cx="1253125" cy="1026375"/>
          </a:xfrm>
          <a:prstGeom prst="rect">
            <a:avLst/>
          </a:prstGeom>
          <a:noFill/>
          <a:ln>
            <a:noFill/>
          </a:ln>
        </p:spPr>
      </p:pic>
      <p:pic>
        <p:nvPicPr>
          <p:cNvPr id="161" name="Google Shape;161;p21" title="Screenshot 2025-10-08 at 8.36.26 PM.png"/>
          <p:cNvPicPr preferRelativeResize="0"/>
          <p:nvPr/>
        </p:nvPicPr>
        <p:blipFill>
          <a:blip r:embed="rId7">
            <a:alphaModFix/>
          </a:blip>
          <a:stretch>
            <a:fillRect/>
          </a:stretch>
        </p:blipFill>
        <p:spPr>
          <a:xfrm>
            <a:off x="1240150" y="3913657"/>
            <a:ext cx="1253125" cy="1086893"/>
          </a:xfrm>
          <a:prstGeom prst="rect">
            <a:avLst/>
          </a:prstGeom>
          <a:noFill/>
          <a:ln>
            <a:noFill/>
          </a:ln>
        </p:spPr>
      </p:pic>
      <p:pic>
        <p:nvPicPr>
          <p:cNvPr id="162" name="Google Shape;162;p21" title="Screenshot 2025-10-08 at 8.37.20 PM.png"/>
          <p:cNvPicPr preferRelativeResize="0"/>
          <p:nvPr/>
        </p:nvPicPr>
        <p:blipFill>
          <a:blip r:embed="rId8">
            <a:alphaModFix/>
          </a:blip>
          <a:stretch>
            <a:fillRect/>
          </a:stretch>
        </p:blipFill>
        <p:spPr>
          <a:xfrm>
            <a:off x="4726725" y="126175"/>
            <a:ext cx="1294400" cy="1428725"/>
          </a:xfrm>
          <a:prstGeom prst="rect">
            <a:avLst/>
          </a:prstGeom>
          <a:noFill/>
          <a:ln>
            <a:noFill/>
          </a:ln>
        </p:spPr>
      </p:pic>
      <p:pic>
        <p:nvPicPr>
          <p:cNvPr id="163" name="Google Shape;163;p21" title="Screenshot 2025-10-08 at 8.38.30 PM.png"/>
          <p:cNvPicPr preferRelativeResize="0"/>
          <p:nvPr/>
        </p:nvPicPr>
        <p:blipFill>
          <a:blip r:embed="rId9">
            <a:alphaModFix/>
          </a:blip>
          <a:stretch>
            <a:fillRect/>
          </a:stretch>
        </p:blipFill>
        <p:spPr>
          <a:xfrm>
            <a:off x="5629375" y="1119350"/>
            <a:ext cx="1195000" cy="1271050"/>
          </a:xfrm>
          <a:prstGeom prst="rect">
            <a:avLst/>
          </a:prstGeom>
          <a:noFill/>
          <a:ln>
            <a:noFill/>
          </a:ln>
        </p:spPr>
      </p:pic>
      <p:pic>
        <p:nvPicPr>
          <p:cNvPr id="164" name="Google Shape;164;p21" title="Screenshot 2025-10-08 at 8.40.29 PM.png"/>
          <p:cNvPicPr preferRelativeResize="0"/>
          <p:nvPr/>
        </p:nvPicPr>
        <p:blipFill>
          <a:blip r:embed="rId10">
            <a:alphaModFix/>
          </a:blip>
          <a:stretch>
            <a:fillRect/>
          </a:stretch>
        </p:blipFill>
        <p:spPr>
          <a:xfrm>
            <a:off x="6470625" y="174226"/>
            <a:ext cx="1253125" cy="1163621"/>
          </a:xfrm>
          <a:prstGeom prst="rect">
            <a:avLst/>
          </a:prstGeom>
          <a:noFill/>
          <a:ln>
            <a:noFill/>
          </a:ln>
        </p:spPr>
      </p:pic>
      <p:pic>
        <p:nvPicPr>
          <p:cNvPr id="165" name="Google Shape;165;p21" title="Screenshot 2025-10-08 at 8.45.42 PM.png"/>
          <p:cNvPicPr preferRelativeResize="0"/>
          <p:nvPr/>
        </p:nvPicPr>
        <p:blipFill>
          <a:blip r:embed="rId11">
            <a:alphaModFix/>
          </a:blip>
          <a:stretch>
            <a:fillRect/>
          </a:stretch>
        </p:blipFill>
        <p:spPr>
          <a:xfrm>
            <a:off x="5098975" y="2814900"/>
            <a:ext cx="1082575" cy="1961575"/>
          </a:xfrm>
          <a:prstGeom prst="rect">
            <a:avLst/>
          </a:prstGeom>
          <a:noFill/>
          <a:ln>
            <a:noFill/>
          </a:ln>
        </p:spPr>
      </p:pic>
      <p:pic>
        <p:nvPicPr>
          <p:cNvPr id="166" name="Google Shape;166;p21" title="Screenshot 2025-10-08 at 8.45.56 PM.png"/>
          <p:cNvPicPr preferRelativeResize="0"/>
          <p:nvPr/>
        </p:nvPicPr>
        <p:blipFill>
          <a:blip r:embed="rId12">
            <a:alphaModFix/>
          </a:blip>
          <a:stretch>
            <a:fillRect/>
          </a:stretch>
        </p:blipFill>
        <p:spPr>
          <a:xfrm>
            <a:off x="6300975" y="3042753"/>
            <a:ext cx="1082575" cy="9601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2"/>
          <p:cNvSpPr txBox="1"/>
          <p:nvPr>
            <p:ph type="title"/>
          </p:nvPr>
        </p:nvSpPr>
        <p:spPr>
          <a:xfrm>
            <a:off x="265500" y="1224850"/>
            <a:ext cx="4045200" cy="15096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Insights &amp; Needs</a:t>
            </a:r>
            <a:endParaRPr/>
          </a:p>
        </p:txBody>
      </p:sp>
      <p:sp>
        <p:nvSpPr>
          <p:cNvPr id="172" name="Google Shape;172;p22"/>
          <p:cNvSpPr txBox="1"/>
          <p:nvPr>
            <p:ph idx="2" type="body"/>
          </p:nvPr>
        </p:nvSpPr>
        <p:spPr>
          <a:xfrm>
            <a:off x="4572000" y="842950"/>
            <a:ext cx="4727100" cy="3695100"/>
          </a:xfrm>
          <a:prstGeom prst="rect">
            <a:avLst/>
          </a:prstGeom>
        </p:spPr>
        <p:txBody>
          <a:bodyPr anchorCtr="0" anchor="t" bIns="91425" lIns="91425" spcFirstLastPara="1" rIns="91425" wrap="square" tIns="91425">
            <a:normAutofit/>
          </a:bodyPr>
          <a:lstStyle/>
          <a:p>
            <a:pPr indent="-330200" lvl="0" marL="457200" rtl="0" algn="l">
              <a:lnSpc>
                <a:spcPct val="200000"/>
              </a:lnSpc>
              <a:spcBef>
                <a:spcPts val="0"/>
              </a:spcBef>
              <a:spcAft>
                <a:spcPts val="0"/>
              </a:spcAft>
              <a:buSzPts val="1600"/>
              <a:buAutoNum type="arabicPeriod"/>
            </a:pPr>
            <a:r>
              <a:rPr b="1" lang="en" sz="1600"/>
              <a:t>Ambition vs. Stability </a:t>
            </a:r>
            <a:endParaRPr b="1" sz="1600"/>
          </a:p>
          <a:p>
            <a:pPr indent="-330200" lvl="0" marL="457200" rtl="0" algn="l">
              <a:lnSpc>
                <a:spcPct val="200000"/>
              </a:lnSpc>
              <a:spcBef>
                <a:spcPts val="0"/>
              </a:spcBef>
              <a:spcAft>
                <a:spcPts val="0"/>
              </a:spcAft>
              <a:buSzPts val="1600"/>
              <a:buAutoNum type="arabicPeriod"/>
            </a:pPr>
            <a:r>
              <a:rPr b="1" lang="en" sz="1600"/>
              <a:t>Struggles with Hiring Systems &amp; Recruiters</a:t>
            </a:r>
            <a:endParaRPr b="1" sz="1600"/>
          </a:p>
          <a:p>
            <a:pPr indent="-330200" lvl="0" marL="457200" rtl="0" algn="l">
              <a:lnSpc>
                <a:spcPct val="200000"/>
              </a:lnSpc>
              <a:spcBef>
                <a:spcPts val="0"/>
              </a:spcBef>
              <a:spcAft>
                <a:spcPts val="0"/>
              </a:spcAft>
              <a:buSzPts val="1600"/>
              <a:buAutoNum type="arabicPeriod"/>
            </a:pPr>
            <a:r>
              <a:rPr b="1" lang="en" sz="1600"/>
              <a:t>Emotional Burden &amp; Distrust </a:t>
            </a:r>
            <a:endParaRPr b="1" sz="1600"/>
          </a:p>
          <a:p>
            <a:pPr indent="-330200" lvl="0" marL="457200" rtl="0" algn="l">
              <a:lnSpc>
                <a:spcPct val="200000"/>
              </a:lnSpc>
              <a:spcBef>
                <a:spcPts val="0"/>
              </a:spcBef>
              <a:spcAft>
                <a:spcPts val="0"/>
              </a:spcAft>
              <a:buSzPts val="1600"/>
              <a:buAutoNum type="arabicPeriod"/>
            </a:pPr>
            <a:r>
              <a:rPr b="1" lang="en" sz="1600"/>
              <a:t>Desire for Human Connection and Guidance</a:t>
            </a:r>
            <a:endParaRPr b="1"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3" title="Screenshot 2025-10-08 at 8.53.02 PM.png"/>
          <p:cNvPicPr preferRelativeResize="0"/>
          <p:nvPr/>
        </p:nvPicPr>
        <p:blipFill>
          <a:blip r:embed="rId3">
            <a:alphaModFix/>
          </a:blip>
          <a:stretch>
            <a:fillRect/>
          </a:stretch>
        </p:blipFill>
        <p:spPr>
          <a:xfrm>
            <a:off x="959725" y="-126000"/>
            <a:ext cx="7109299" cy="5269502"/>
          </a:xfrm>
          <a:prstGeom prst="rect">
            <a:avLst/>
          </a:prstGeom>
          <a:noFill/>
          <a:ln>
            <a:noFill/>
          </a:ln>
        </p:spPr>
      </p:pic>
      <p:sp>
        <p:nvSpPr>
          <p:cNvPr id="178" name="Google Shape;178;p23"/>
          <p:cNvSpPr/>
          <p:nvPr/>
        </p:nvSpPr>
        <p:spPr>
          <a:xfrm>
            <a:off x="3759775" y="2114975"/>
            <a:ext cx="1339200" cy="61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35-yo Private Chef</a:t>
            </a:r>
            <a:endParaRPr>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24" title="Screenshot 2025-10-08 at 8.53.02 PM.png"/>
          <p:cNvPicPr preferRelativeResize="0"/>
          <p:nvPr/>
        </p:nvPicPr>
        <p:blipFill>
          <a:blip r:embed="rId3">
            <a:alphaModFix/>
          </a:blip>
          <a:stretch>
            <a:fillRect/>
          </a:stretch>
        </p:blipFill>
        <p:spPr>
          <a:xfrm>
            <a:off x="959725" y="-126000"/>
            <a:ext cx="7109299" cy="5269502"/>
          </a:xfrm>
          <a:prstGeom prst="rect">
            <a:avLst/>
          </a:prstGeom>
          <a:noFill/>
          <a:ln>
            <a:noFill/>
          </a:ln>
        </p:spPr>
      </p:pic>
      <p:sp>
        <p:nvSpPr>
          <p:cNvPr id="184" name="Google Shape;184;p24"/>
          <p:cNvSpPr/>
          <p:nvPr/>
        </p:nvSpPr>
        <p:spPr>
          <a:xfrm>
            <a:off x="3759775" y="2114975"/>
            <a:ext cx="1339200" cy="61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35-yo Private Chef</a:t>
            </a:r>
            <a:endParaRPr>
              <a:latin typeface="Lato"/>
              <a:ea typeface="Lato"/>
              <a:cs typeface="Lato"/>
              <a:sym typeface="Lato"/>
            </a:endParaRPr>
          </a:p>
        </p:txBody>
      </p:sp>
      <p:pic>
        <p:nvPicPr>
          <p:cNvPr id="185" name="Google Shape;185;p24" title="Screenshot 2025-10-08 at 8.58.01 PM.png"/>
          <p:cNvPicPr preferRelativeResize="0"/>
          <p:nvPr/>
        </p:nvPicPr>
        <p:blipFill>
          <a:blip r:embed="rId4">
            <a:alphaModFix/>
          </a:blip>
          <a:stretch>
            <a:fillRect/>
          </a:stretch>
        </p:blipFill>
        <p:spPr>
          <a:xfrm>
            <a:off x="318475" y="92850"/>
            <a:ext cx="1547025" cy="1603625"/>
          </a:xfrm>
          <a:prstGeom prst="rect">
            <a:avLst/>
          </a:prstGeom>
          <a:noFill/>
          <a:ln>
            <a:noFill/>
          </a:ln>
        </p:spPr>
      </p:pic>
      <p:pic>
        <p:nvPicPr>
          <p:cNvPr id="186" name="Google Shape;186;p24" title="Screenshot 2025-10-08 at 8.58.17 PM.png"/>
          <p:cNvPicPr preferRelativeResize="0"/>
          <p:nvPr/>
        </p:nvPicPr>
        <p:blipFill>
          <a:blip r:embed="rId5">
            <a:alphaModFix/>
          </a:blip>
          <a:stretch>
            <a:fillRect/>
          </a:stretch>
        </p:blipFill>
        <p:spPr>
          <a:xfrm>
            <a:off x="2056150" y="92850"/>
            <a:ext cx="1547025" cy="1594180"/>
          </a:xfrm>
          <a:prstGeom prst="rect">
            <a:avLst/>
          </a:prstGeom>
          <a:noFill/>
          <a:ln>
            <a:noFill/>
          </a:ln>
        </p:spPr>
      </p:pic>
      <p:pic>
        <p:nvPicPr>
          <p:cNvPr id="187" name="Google Shape;187;p24" title="Screenshot 2025-10-08 at 9.02.11 PM.png"/>
          <p:cNvPicPr preferRelativeResize="0"/>
          <p:nvPr/>
        </p:nvPicPr>
        <p:blipFill>
          <a:blip r:embed="rId6">
            <a:alphaModFix/>
          </a:blip>
          <a:stretch>
            <a:fillRect/>
          </a:stretch>
        </p:blipFill>
        <p:spPr>
          <a:xfrm>
            <a:off x="5264000" y="2726972"/>
            <a:ext cx="1547025" cy="1435527"/>
          </a:xfrm>
          <a:prstGeom prst="rect">
            <a:avLst/>
          </a:prstGeom>
          <a:noFill/>
          <a:ln>
            <a:noFill/>
          </a:ln>
        </p:spPr>
      </p:pic>
      <p:pic>
        <p:nvPicPr>
          <p:cNvPr id="188" name="Google Shape;188;p24" title="Screenshot 2025-10-08 at 9.02.58 PM.png"/>
          <p:cNvPicPr preferRelativeResize="0"/>
          <p:nvPr/>
        </p:nvPicPr>
        <p:blipFill>
          <a:blip r:embed="rId7">
            <a:alphaModFix/>
          </a:blip>
          <a:stretch>
            <a:fillRect/>
          </a:stretch>
        </p:blipFill>
        <p:spPr>
          <a:xfrm>
            <a:off x="7061175" y="3075600"/>
            <a:ext cx="1207150" cy="1305700"/>
          </a:xfrm>
          <a:prstGeom prst="rect">
            <a:avLst/>
          </a:prstGeom>
          <a:noFill/>
          <a:ln>
            <a:noFill/>
          </a:ln>
        </p:spPr>
      </p:pic>
      <p:pic>
        <p:nvPicPr>
          <p:cNvPr id="189" name="Google Shape;189;p24" title="Screenshot 2025-10-08 at 9.03.26 PM.png"/>
          <p:cNvPicPr preferRelativeResize="0"/>
          <p:nvPr/>
        </p:nvPicPr>
        <p:blipFill>
          <a:blip r:embed="rId8">
            <a:alphaModFix/>
          </a:blip>
          <a:stretch>
            <a:fillRect/>
          </a:stretch>
        </p:blipFill>
        <p:spPr>
          <a:xfrm>
            <a:off x="4976450" y="345613"/>
            <a:ext cx="1339200" cy="1299813"/>
          </a:xfrm>
          <a:prstGeom prst="rect">
            <a:avLst/>
          </a:prstGeom>
          <a:noFill/>
          <a:ln>
            <a:noFill/>
          </a:ln>
        </p:spPr>
      </p:pic>
      <p:pic>
        <p:nvPicPr>
          <p:cNvPr id="190" name="Google Shape;190;p24" title="Screenshot 2025-10-08 at 9.04.15 PM.png"/>
          <p:cNvPicPr preferRelativeResize="0"/>
          <p:nvPr/>
        </p:nvPicPr>
        <p:blipFill>
          <a:blip r:embed="rId9">
            <a:alphaModFix/>
          </a:blip>
          <a:stretch>
            <a:fillRect/>
          </a:stretch>
        </p:blipFill>
        <p:spPr>
          <a:xfrm>
            <a:off x="6721300" y="222013"/>
            <a:ext cx="1547025" cy="1547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5"/>
          <p:cNvSpPr txBox="1"/>
          <p:nvPr>
            <p:ph type="title"/>
          </p:nvPr>
        </p:nvSpPr>
        <p:spPr>
          <a:xfrm>
            <a:off x="265500" y="1224850"/>
            <a:ext cx="4045200" cy="15096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Insights &amp; Needs</a:t>
            </a:r>
            <a:endParaRPr/>
          </a:p>
        </p:txBody>
      </p:sp>
      <p:sp>
        <p:nvSpPr>
          <p:cNvPr id="196" name="Google Shape;196;p25"/>
          <p:cNvSpPr txBox="1"/>
          <p:nvPr>
            <p:ph idx="2" type="body"/>
          </p:nvPr>
        </p:nvSpPr>
        <p:spPr>
          <a:xfrm>
            <a:off x="4572000" y="842950"/>
            <a:ext cx="4727100" cy="3695100"/>
          </a:xfrm>
          <a:prstGeom prst="rect">
            <a:avLst/>
          </a:prstGeom>
        </p:spPr>
        <p:txBody>
          <a:bodyPr anchorCtr="0" anchor="t" bIns="91425" lIns="91425" spcFirstLastPara="1" rIns="91425" wrap="square" tIns="91425">
            <a:normAutofit/>
          </a:bodyPr>
          <a:lstStyle/>
          <a:p>
            <a:pPr indent="-330200" lvl="0" marL="457200" rtl="0" algn="l">
              <a:lnSpc>
                <a:spcPct val="200000"/>
              </a:lnSpc>
              <a:spcBef>
                <a:spcPts val="0"/>
              </a:spcBef>
              <a:spcAft>
                <a:spcPts val="0"/>
              </a:spcAft>
              <a:buSzPts val="1600"/>
              <a:buAutoNum type="arabicPeriod"/>
            </a:pPr>
            <a:r>
              <a:rPr b="1" lang="en" sz="1600"/>
              <a:t>Career transition fueled by passion and persistence</a:t>
            </a:r>
            <a:endParaRPr b="1" sz="1600"/>
          </a:p>
          <a:p>
            <a:pPr indent="-330200" lvl="0" marL="457200" rtl="0" algn="l">
              <a:lnSpc>
                <a:spcPct val="200000"/>
              </a:lnSpc>
              <a:spcBef>
                <a:spcPts val="0"/>
              </a:spcBef>
              <a:spcAft>
                <a:spcPts val="0"/>
              </a:spcAft>
              <a:buSzPts val="1600"/>
              <a:buAutoNum type="arabicPeriod"/>
            </a:pPr>
            <a:r>
              <a:rPr b="1" lang="en" sz="1600"/>
              <a:t>Learn through Experience and Community</a:t>
            </a:r>
            <a:endParaRPr b="1" sz="1600"/>
          </a:p>
          <a:p>
            <a:pPr indent="-330200" lvl="0" marL="457200" rtl="0" algn="l">
              <a:lnSpc>
                <a:spcPct val="200000"/>
              </a:lnSpc>
              <a:spcBef>
                <a:spcPts val="0"/>
              </a:spcBef>
              <a:spcAft>
                <a:spcPts val="0"/>
              </a:spcAft>
              <a:buSzPts val="1600"/>
              <a:buAutoNum type="arabicPeriod"/>
            </a:pPr>
            <a:r>
              <a:rPr b="1" lang="en" sz="1600"/>
              <a:t>Human judgement is still central despite AI integration</a:t>
            </a:r>
            <a:endParaRPr b="1"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6" title="Screenshot 2025-10-08 at 9.08.16 PM.png"/>
          <p:cNvPicPr preferRelativeResize="0"/>
          <p:nvPr/>
        </p:nvPicPr>
        <p:blipFill>
          <a:blip r:embed="rId3">
            <a:alphaModFix/>
          </a:blip>
          <a:stretch>
            <a:fillRect/>
          </a:stretch>
        </p:blipFill>
        <p:spPr>
          <a:xfrm>
            <a:off x="1050825" y="-66375"/>
            <a:ext cx="7042352" cy="5380676"/>
          </a:xfrm>
          <a:prstGeom prst="rect">
            <a:avLst/>
          </a:prstGeom>
          <a:noFill/>
          <a:ln>
            <a:noFill/>
          </a:ln>
        </p:spPr>
      </p:pic>
      <p:sp>
        <p:nvSpPr>
          <p:cNvPr id="202" name="Google Shape;202;p26"/>
          <p:cNvSpPr/>
          <p:nvPr/>
        </p:nvSpPr>
        <p:spPr>
          <a:xfrm>
            <a:off x="3902400" y="2201400"/>
            <a:ext cx="1339200" cy="697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Accomplished aerospace executive </a:t>
            </a:r>
            <a:endParaRPr>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7" title="Screenshot 2025-10-08 at 9.08.16 PM.png"/>
          <p:cNvPicPr preferRelativeResize="0"/>
          <p:nvPr/>
        </p:nvPicPr>
        <p:blipFill>
          <a:blip r:embed="rId3">
            <a:alphaModFix/>
          </a:blip>
          <a:stretch>
            <a:fillRect/>
          </a:stretch>
        </p:blipFill>
        <p:spPr>
          <a:xfrm>
            <a:off x="1050825" y="-66375"/>
            <a:ext cx="7042352" cy="5380676"/>
          </a:xfrm>
          <a:prstGeom prst="rect">
            <a:avLst/>
          </a:prstGeom>
          <a:noFill/>
          <a:ln>
            <a:noFill/>
          </a:ln>
        </p:spPr>
      </p:pic>
      <p:sp>
        <p:nvSpPr>
          <p:cNvPr id="208" name="Google Shape;208;p27"/>
          <p:cNvSpPr/>
          <p:nvPr/>
        </p:nvSpPr>
        <p:spPr>
          <a:xfrm>
            <a:off x="3902400" y="2201400"/>
            <a:ext cx="1339200" cy="697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Accomplished aerospace executive </a:t>
            </a:r>
            <a:endParaRPr>
              <a:latin typeface="Lato"/>
              <a:ea typeface="Lato"/>
              <a:cs typeface="Lato"/>
              <a:sym typeface="Lato"/>
            </a:endParaRPr>
          </a:p>
        </p:txBody>
      </p:sp>
      <p:pic>
        <p:nvPicPr>
          <p:cNvPr id="209" name="Google Shape;209;p27" title="Screenshot 2025-10-08 at 9.12.10 PM.png"/>
          <p:cNvPicPr preferRelativeResize="0"/>
          <p:nvPr/>
        </p:nvPicPr>
        <p:blipFill>
          <a:blip r:embed="rId4">
            <a:alphaModFix/>
          </a:blip>
          <a:stretch>
            <a:fillRect/>
          </a:stretch>
        </p:blipFill>
        <p:spPr>
          <a:xfrm>
            <a:off x="128225" y="102625"/>
            <a:ext cx="2331575" cy="1100625"/>
          </a:xfrm>
          <a:prstGeom prst="rect">
            <a:avLst/>
          </a:prstGeom>
          <a:noFill/>
          <a:ln>
            <a:noFill/>
          </a:ln>
        </p:spPr>
      </p:pic>
      <p:pic>
        <p:nvPicPr>
          <p:cNvPr id="210" name="Google Shape;210;p27" title="Screenshot 2025-10-08 at 9.12.23 PM.png"/>
          <p:cNvPicPr preferRelativeResize="0"/>
          <p:nvPr/>
        </p:nvPicPr>
        <p:blipFill>
          <a:blip r:embed="rId5">
            <a:alphaModFix/>
          </a:blip>
          <a:stretch>
            <a:fillRect/>
          </a:stretch>
        </p:blipFill>
        <p:spPr>
          <a:xfrm>
            <a:off x="2586700" y="102631"/>
            <a:ext cx="1869450" cy="1509494"/>
          </a:xfrm>
          <a:prstGeom prst="rect">
            <a:avLst/>
          </a:prstGeom>
          <a:noFill/>
          <a:ln>
            <a:noFill/>
          </a:ln>
        </p:spPr>
      </p:pic>
      <p:pic>
        <p:nvPicPr>
          <p:cNvPr id="211" name="Google Shape;211;p27" title="Screenshot 2025-10-08 at 9.13.25 PM.png"/>
          <p:cNvPicPr preferRelativeResize="0"/>
          <p:nvPr/>
        </p:nvPicPr>
        <p:blipFill>
          <a:blip r:embed="rId6">
            <a:alphaModFix/>
          </a:blip>
          <a:stretch>
            <a:fillRect/>
          </a:stretch>
        </p:blipFill>
        <p:spPr>
          <a:xfrm>
            <a:off x="4750400" y="102625"/>
            <a:ext cx="2294964" cy="697500"/>
          </a:xfrm>
          <a:prstGeom prst="rect">
            <a:avLst/>
          </a:prstGeom>
          <a:noFill/>
          <a:ln>
            <a:noFill/>
          </a:ln>
        </p:spPr>
      </p:pic>
      <p:pic>
        <p:nvPicPr>
          <p:cNvPr id="212" name="Google Shape;212;p27" title="Screenshot 2025-10-08 at 9.15.47 PM.png"/>
          <p:cNvPicPr preferRelativeResize="0"/>
          <p:nvPr/>
        </p:nvPicPr>
        <p:blipFill>
          <a:blip r:embed="rId7">
            <a:alphaModFix/>
          </a:blip>
          <a:stretch>
            <a:fillRect/>
          </a:stretch>
        </p:blipFill>
        <p:spPr>
          <a:xfrm>
            <a:off x="6223725" y="974542"/>
            <a:ext cx="1869450" cy="1597208"/>
          </a:xfrm>
          <a:prstGeom prst="rect">
            <a:avLst/>
          </a:prstGeom>
          <a:noFill/>
          <a:ln>
            <a:noFill/>
          </a:ln>
        </p:spPr>
      </p:pic>
      <p:pic>
        <p:nvPicPr>
          <p:cNvPr id="213" name="Google Shape;213;p27" title="Screenshot 2025-10-08 at 9.17.59 PM.png"/>
          <p:cNvPicPr preferRelativeResize="0"/>
          <p:nvPr/>
        </p:nvPicPr>
        <p:blipFill>
          <a:blip r:embed="rId8">
            <a:alphaModFix/>
          </a:blip>
          <a:stretch>
            <a:fillRect/>
          </a:stretch>
        </p:blipFill>
        <p:spPr>
          <a:xfrm>
            <a:off x="5241600" y="2470125"/>
            <a:ext cx="2476406" cy="1100625"/>
          </a:xfrm>
          <a:prstGeom prst="rect">
            <a:avLst/>
          </a:prstGeom>
          <a:noFill/>
          <a:ln>
            <a:noFill/>
          </a:ln>
        </p:spPr>
      </p:pic>
      <p:pic>
        <p:nvPicPr>
          <p:cNvPr id="214" name="Google Shape;214;p27" title="Screenshot 2025-10-08 at 9.18.49 PM.png"/>
          <p:cNvPicPr preferRelativeResize="0"/>
          <p:nvPr/>
        </p:nvPicPr>
        <p:blipFill>
          <a:blip r:embed="rId9">
            <a:alphaModFix/>
          </a:blip>
          <a:stretch>
            <a:fillRect/>
          </a:stretch>
        </p:blipFill>
        <p:spPr>
          <a:xfrm>
            <a:off x="4750400" y="3855275"/>
            <a:ext cx="1458100" cy="1422250"/>
          </a:xfrm>
          <a:prstGeom prst="rect">
            <a:avLst/>
          </a:prstGeom>
          <a:noFill/>
          <a:ln>
            <a:noFill/>
          </a:ln>
        </p:spPr>
      </p:pic>
      <p:pic>
        <p:nvPicPr>
          <p:cNvPr id="215" name="Google Shape;215;p27" title="Screenshot 2025-10-08 at 9.19.06 PM.png"/>
          <p:cNvPicPr preferRelativeResize="0"/>
          <p:nvPr/>
        </p:nvPicPr>
        <p:blipFill>
          <a:blip r:embed="rId10">
            <a:alphaModFix/>
          </a:blip>
          <a:stretch>
            <a:fillRect/>
          </a:stretch>
        </p:blipFill>
        <p:spPr>
          <a:xfrm>
            <a:off x="7428250" y="3418250"/>
            <a:ext cx="1588325" cy="1725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8"/>
          <p:cNvSpPr txBox="1"/>
          <p:nvPr>
            <p:ph type="title"/>
          </p:nvPr>
        </p:nvSpPr>
        <p:spPr>
          <a:xfrm>
            <a:off x="265500" y="1224850"/>
            <a:ext cx="4045200" cy="15096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Insights &amp; Needs</a:t>
            </a:r>
            <a:endParaRPr/>
          </a:p>
        </p:txBody>
      </p:sp>
      <p:sp>
        <p:nvSpPr>
          <p:cNvPr id="221" name="Google Shape;221;p28"/>
          <p:cNvSpPr txBox="1"/>
          <p:nvPr>
            <p:ph idx="2" type="body"/>
          </p:nvPr>
        </p:nvSpPr>
        <p:spPr>
          <a:xfrm>
            <a:off x="4572000" y="842950"/>
            <a:ext cx="4727100" cy="3695100"/>
          </a:xfrm>
          <a:prstGeom prst="rect">
            <a:avLst/>
          </a:prstGeom>
        </p:spPr>
        <p:txBody>
          <a:bodyPr anchorCtr="0" anchor="t" bIns="91425" lIns="91425" spcFirstLastPara="1" rIns="91425" wrap="square" tIns="91425">
            <a:normAutofit/>
          </a:bodyPr>
          <a:lstStyle/>
          <a:p>
            <a:pPr indent="-330200" lvl="0" marL="457200" rtl="0" algn="l">
              <a:lnSpc>
                <a:spcPct val="200000"/>
              </a:lnSpc>
              <a:spcBef>
                <a:spcPts val="0"/>
              </a:spcBef>
              <a:spcAft>
                <a:spcPts val="0"/>
              </a:spcAft>
              <a:buSzPts val="1600"/>
              <a:buAutoNum type="arabicPeriod"/>
            </a:pPr>
            <a:r>
              <a:rPr b="1" lang="en" sz="1600"/>
              <a:t>Curiosity &amp; Continuous Learning</a:t>
            </a:r>
            <a:endParaRPr b="1" sz="1600"/>
          </a:p>
          <a:p>
            <a:pPr indent="-330200" lvl="0" marL="457200" rtl="0" algn="l">
              <a:lnSpc>
                <a:spcPct val="200000"/>
              </a:lnSpc>
              <a:spcBef>
                <a:spcPts val="0"/>
              </a:spcBef>
              <a:spcAft>
                <a:spcPts val="0"/>
              </a:spcAft>
              <a:buSzPts val="1600"/>
              <a:buAutoNum type="arabicPeriod"/>
            </a:pPr>
            <a:r>
              <a:rPr b="1" lang="en" sz="1600"/>
              <a:t>Fearless toward Uncertainty</a:t>
            </a:r>
            <a:endParaRPr b="1" sz="1600"/>
          </a:p>
          <a:p>
            <a:pPr indent="-330200" lvl="0" marL="457200" rtl="0" algn="l">
              <a:lnSpc>
                <a:spcPct val="200000"/>
              </a:lnSpc>
              <a:spcBef>
                <a:spcPts val="0"/>
              </a:spcBef>
              <a:spcAft>
                <a:spcPts val="0"/>
              </a:spcAft>
              <a:buSzPts val="1600"/>
              <a:buAutoNum type="arabicPeriod"/>
            </a:pPr>
            <a:r>
              <a:rPr b="1" lang="en" sz="1600"/>
              <a:t>Belief in Cross-Disciplinary Thinking</a:t>
            </a:r>
            <a:endParaRPr b="1" sz="1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9"/>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POVs &amp; HMWs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grpSp>
        <p:nvGrpSpPr>
          <p:cNvPr id="231" name="Google Shape;231;p30"/>
          <p:cNvGrpSpPr/>
          <p:nvPr/>
        </p:nvGrpSpPr>
        <p:grpSpPr>
          <a:xfrm>
            <a:off x="4784250" y="231300"/>
            <a:ext cx="4067400" cy="991200"/>
            <a:chOff x="245875" y="298800"/>
            <a:chExt cx="4067400" cy="991200"/>
          </a:xfrm>
        </p:grpSpPr>
        <p:sp>
          <p:nvSpPr>
            <p:cNvPr id="232" name="Google Shape;232;p30"/>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33" name="Google Shape;233;p30"/>
            <p:cNvSpPr txBox="1"/>
            <p:nvPr/>
          </p:nvSpPr>
          <p:spPr>
            <a:xfrm>
              <a:off x="303775" y="3000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met a 30-year-old man who studied film &amp; acting in college and is currently a private chef in Palo Alto.</a:t>
              </a:r>
              <a:endParaRPr b="1" sz="1700">
                <a:solidFill>
                  <a:schemeClr val="accent1"/>
                </a:solidFill>
                <a:latin typeface="Lato"/>
                <a:ea typeface="Lato"/>
                <a:cs typeface="Lato"/>
                <a:sym typeface="Lato"/>
              </a:endParaRPr>
            </a:p>
          </p:txBody>
        </p:sp>
      </p:grpSp>
      <p:sp>
        <p:nvSpPr>
          <p:cNvPr id="234" name="Google Shape;234;p30"/>
          <p:cNvSpPr/>
          <p:nvPr/>
        </p:nvSpPr>
        <p:spPr>
          <a:xfrm>
            <a:off x="4784250" y="136545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35" name="Google Shape;235;p30"/>
          <p:cNvSpPr txBox="1"/>
          <p:nvPr/>
        </p:nvSpPr>
        <p:spPr>
          <a:xfrm>
            <a:off x="4784250" y="1365450"/>
            <a:ext cx="3951600" cy="8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were surprised to notice that he switched to a totally different career after college.</a:t>
            </a:r>
            <a:endParaRPr b="1" sz="1500"/>
          </a:p>
          <a:p>
            <a:pPr indent="0" lvl="0" marL="0" rtl="0" algn="l">
              <a:lnSpc>
                <a:spcPct val="115000"/>
              </a:lnSpc>
              <a:spcBef>
                <a:spcPts val="0"/>
              </a:spcBef>
              <a:spcAft>
                <a:spcPts val="0"/>
              </a:spcAft>
              <a:buNone/>
            </a:pPr>
            <a:r>
              <a:t/>
            </a:r>
            <a:endParaRPr b="1" sz="1500"/>
          </a:p>
        </p:txBody>
      </p:sp>
      <p:grpSp>
        <p:nvGrpSpPr>
          <p:cNvPr id="236" name="Google Shape;236;p30"/>
          <p:cNvGrpSpPr/>
          <p:nvPr/>
        </p:nvGrpSpPr>
        <p:grpSpPr>
          <a:xfrm>
            <a:off x="4784250" y="2520499"/>
            <a:ext cx="4067400" cy="1400470"/>
            <a:chOff x="245875" y="298800"/>
            <a:chExt cx="4067400" cy="1157700"/>
          </a:xfrm>
        </p:grpSpPr>
        <p:sp>
          <p:nvSpPr>
            <p:cNvPr id="237" name="Google Shape;237;p30"/>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38" name="Google Shape;238;p30"/>
            <p:cNvSpPr txBox="1"/>
            <p:nvPr/>
          </p:nvSpPr>
          <p:spPr>
            <a:xfrm>
              <a:off x="303775" y="300000"/>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wondered if this means people are redefining “career success” not as sticking to one path, but as pursuing creativity across fields.</a:t>
              </a:r>
              <a:endParaRPr b="1" sz="1500">
                <a:solidFill>
                  <a:schemeClr val="accent1"/>
                </a:solidFill>
                <a:latin typeface="Lato"/>
                <a:ea typeface="Lato"/>
                <a:cs typeface="Lato"/>
                <a:sym typeface="Lato"/>
              </a:endParaRPr>
            </a:p>
          </p:txBody>
        </p:sp>
      </p:grpSp>
      <p:grpSp>
        <p:nvGrpSpPr>
          <p:cNvPr id="239" name="Google Shape;239;p30"/>
          <p:cNvGrpSpPr/>
          <p:nvPr/>
        </p:nvGrpSpPr>
        <p:grpSpPr>
          <a:xfrm>
            <a:off x="4784250" y="3920975"/>
            <a:ext cx="4067400" cy="991200"/>
            <a:chOff x="245875" y="298800"/>
            <a:chExt cx="4067400" cy="991200"/>
          </a:xfrm>
        </p:grpSpPr>
        <p:sp>
          <p:nvSpPr>
            <p:cNvPr id="240" name="Google Shape;240;p30"/>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41" name="Google Shape;241;p30"/>
            <p:cNvSpPr txBox="1"/>
            <p:nvPr/>
          </p:nvSpPr>
          <p:spPr>
            <a:xfrm>
              <a:off x="303775" y="3455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It would be game-changing if we could celebrate and connect people with nonlinear career journeys.</a:t>
              </a:r>
              <a:endParaRPr b="1" sz="1500">
                <a:solidFill>
                  <a:schemeClr val="accent1"/>
                </a:solidFill>
                <a:latin typeface="Lato"/>
                <a:ea typeface="Lato"/>
                <a:cs typeface="Lato"/>
                <a:sym typeface="Lato"/>
              </a:endParaRPr>
            </a:p>
          </p:txBody>
        </p:sp>
      </p:grpSp>
      <p:sp>
        <p:nvSpPr>
          <p:cNvPr id="242" name="Google Shape;242;p30"/>
          <p:cNvSpPr txBox="1"/>
          <p:nvPr/>
        </p:nvSpPr>
        <p:spPr>
          <a:xfrm>
            <a:off x="607925" y="1350100"/>
            <a:ext cx="38661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 1: Private Chef Interview</a:t>
            </a:r>
            <a:endParaRPr b="1" sz="2000">
              <a:solidFill>
                <a:schemeClr val="accent1"/>
              </a:solidFill>
              <a:latin typeface="Lato"/>
              <a:ea typeface="Lato"/>
              <a:cs typeface="Lato"/>
              <a:sym typeface="Lato"/>
            </a:endParaRPr>
          </a:p>
        </p:txBody>
      </p:sp>
      <p:sp>
        <p:nvSpPr>
          <p:cNvPr id="243" name="Google Shape;243;p30"/>
          <p:cNvSpPr/>
          <p:nvPr/>
        </p:nvSpPr>
        <p:spPr>
          <a:xfrm>
            <a:off x="56950" y="1947750"/>
            <a:ext cx="4603770" cy="3016224"/>
          </a:xfrm>
          <a:prstGeom prst="irregularSeal1">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44" name="Google Shape;244;p30"/>
          <p:cNvSpPr txBox="1"/>
          <p:nvPr/>
        </p:nvSpPr>
        <p:spPr>
          <a:xfrm>
            <a:off x="1140200" y="2862875"/>
            <a:ext cx="2614800" cy="1058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600"/>
              <a:t>HMW use his experience to help others who are in the same situation?</a:t>
            </a:r>
            <a:endParaRPr b="1" sz="1800">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8" name="Shape 248"/>
        <p:cNvGrpSpPr/>
        <p:nvPr/>
      </p:nvGrpSpPr>
      <p:grpSpPr>
        <a:xfrm>
          <a:off x="0" y="0"/>
          <a:ext cx="0" cy="0"/>
          <a:chOff x="0" y="0"/>
          <a:chExt cx="0" cy="0"/>
        </a:xfrm>
      </p:grpSpPr>
      <p:sp>
        <p:nvSpPr>
          <p:cNvPr id="249" name="Google Shape;249;p31"/>
          <p:cNvSpPr txBox="1"/>
          <p:nvPr/>
        </p:nvSpPr>
        <p:spPr>
          <a:xfrm>
            <a:off x="505200" y="525150"/>
            <a:ext cx="30348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accent1"/>
                </a:solidFill>
                <a:latin typeface="Lato"/>
                <a:ea typeface="Lato"/>
                <a:cs typeface="Lato"/>
                <a:sym typeface="Lato"/>
              </a:rPr>
              <a:t>HMW: Private Chef</a:t>
            </a:r>
            <a:endParaRPr b="1" sz="2200">
              <a:solidFill>
                <a:schemeClr val="accen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grpSp>
        <p:nvGrpSpPr>
          <p:cNvPr id="254" name="Google Shape;254;p32"/>
          <p:cNvGrpSpPr/>
          <p:nvPr/>
        </p:nvGrpSpPr>
        <p:grpSpPr>
          <a:xfrm>
            <a:off x="4784250" y="231300"/>
            <a:ext cx="4067400" cy="991200"/>
            <a:chOff x="245875" y="298800"/>
            <a:chExt cx="4067400" cy="991200"/>
          </a:xfrm>
        </p:grpSpPr>
        <p:sp>
          <p:nvSpPr>
            <p:cNvPr id="255" name="Google Shape;255;p32"/>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56" name="Google Shape;256;p32"/>
            <p:cNvSpPr txBox="1"/>
            <p:nvPr/>
          </p:nvSpPr>
          <p:spPr>
            <a:xfrm>
              <a:off x="303775" y="3000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met a mid-30s entrepreneur who transitioned from tech startups to real estate and is now returning to college.</a:t>
              </a:r>
              <a:endParaRPr b="1" sz="1500"/>
            </a:p>
            <a:p>
              <a:pPr indent="0" lvl="0" marL="0" rtl="0" algn="l">
                <a:lnSpc>
                  <a:spcPct val="115000"/>
                </a:lnSpc>
                <a:spcBef>
                  <a:spcPts val="0"/>
                </a:spcBef>
                <a:spcAft>
                  <a:spcPts val="0"/>
                </a:spcAft>
                <a:buNone/>
              </a:pPr>
              <a:r>
                <a:t/>
              </a:r>
              <a:endParaRPr b="1" sz="1500"/>
            </a:p>
          </p:txBody>
        </p:sp>
      </p:grpSp>
      <p:sp>
        <p:nvSpPr>
          <p:cNvPr id="257" name="Google Shape;257;p32"/>
          <p:cNvSpPr/>
          <p:nvPr/>
        </p:nvSpPr>
        <p:spPr>
          <a:xfrm>
            <a:off x="4784250" y="136545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58" name="Google Shape;258;p32"/>
          <p:cNvSpPr txBox="1"/>
          <p:nvPr/>
        </p:nvSpPr>
        <p:spPr>
          <a:xfrm>
            <a:off x="4741200" y="1314200"/>
            <a:ext cx="4153500" cy="120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t>We were surprised that despite his strong skills and experience, he feels frustrated that recruiters don’t ask the right questions and wishes for more personal, five-minute conversations.</a:t>
            </a:r>
            <a:endParaRPr b="1" sz="1300"/>
          </a:p>
        </p:txBody>
      </p:sp>
      <p:grpSp>
        <p:nvGrpSpPr>
          <p:cNvPr id="259" name="Google Shape;259;p32"/>
          <p:cNvGrpSpPr/>
          <p:nvPr/>
        </p:nvGrpSpPr>
        <p:grpSpPr>
          <a:xfrm>
            <a:off x="4784250" y="2520499"/>
            <a:ext cx="4067400" cy="1400470"/>
            <a:chOff x="245875" y="298800"/>
            <a:chExt cx="4067400" cy="1157700"/>
          </a:xfrm>
        </p:grpSpPr>
        <p:sp>
          <p:nvSpPr>
            <p:cNvPr id="260" name="Google Shape;260;p32"/>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1" name="Google Shape;261;p32"/>
            <p:cNvSpPr txBox="1"/>
            <p:nvPr/>
          </p:nvSpPr>
          <p:spPr>
            <a:xfrm>
              <a:off x="303775" y="300000"/>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wonder if this means he feels unseen and burdened by having to justify his employment gap rather than being valued for his experience.</a:t>
              </a:r>
              <a:endParaRPr b="1" sz="1500"/>
            </a:p>
            <a:p>
              <a:pPr indent="0" lvl="0" marL="0" rtl="0" algn="l">
                <a:lnSpc>
                  <a:spcPct val="115000"/>
                </a:lnSpc>
                <a:spcBef>
                  <a:spcPts val="0"/>
                </a:spcBef>
                <a:spcAft>
                  <a:spcPts val="0"/>
                </a:spcAft>
                <a:buNone/>
              </a:pPr>
              <a:r>
                <a:t/>
              </a:r>
              <a:endParaRPr b="1" sz="1500"/>
            </a:p>
          </p:txBody>
        </p:sp>
      </p:grpSp>
      <p:grpSp>
        <p:nvGrpSpPr>
          <p:cNvPr id="262" name="Google Shape;262;p32"/>
          <p:cNvGrpSpPr/>
          <p:nvPr/>
        </p:nvGrpSpPr>
        <p:grpSpPr>
          <a:xfrm>
            <a:off x="4784250" y="3855600"/>
            <a:ext cx="4153500" cy="1056575"/>
            <a:chOff x="245875" y="233425"/>
            <a:chExt cx="4153500" cy="1056575"/>
          </a:xfrm>
        </p:grpSpPr>
        <p:sp>
          <p:nvSpPr>
            <p:cNvPr id="263" name="Google Shape;263;p32"/>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4" name="Google Shape;264;p32"/>
            <p:cNvSpPr txBox="1"/>
            <p:nvPr/>
          </p:nvSpPr>
          <p:spPr>
            <a:xfrm>
              <a:off x="245875" y="233425"/>
              <a:ext cx="41535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t>It would be game-changing if he could feel recognized and confident in his background, without anxiety about how others perceive his career transitions.</a:t>
              </a:r>
              <a:endParaRPr b="1">
                <a:solidFill>
                  <a:schemeClr val="accent1"/>
                </a:solidFill>
                <a:latin typeface="Lato"/>
                <a:ea typeface="Lato"/>
                <a:cs typeface="Lato"/>
                <a:sym typeface="Lato"/>
              </a:endParaRPr>
            </a:p>
          </p:txBody>
        </p:sp>
      </p:grpSp>
      <p:sp>
        <p:nvSpPr>
          <p:cNvPr id="265" name="Google Shape;265;p32"/>
          <p:cNvSpPr txBox="1"/>
          <p:nvPr/>
        </p:nvSpPr>
        <p:spPr>
          <a:xfrm>
            <a:off x="514525" y="1391100"/>
            <a:ext cx="38007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 2: </a:t>
            </a:r>
            <a:r>
              <a:rPr b="1" lang="en" sz="2000">
                <a:solidFill>
                  <a:schemeClr val="accent1"/>
                </a:solidFill>
                <a:latin typeface="Lato"/>
                <a:ea typeface="Lato"/>
                <a:cs typeface="Lato"/>
                <a:sym typeface="Lato"/>
              </a:rPr>
              <a:t>Entrepreneur Interview</a:t>
            </a:r>
            <a:endParaRPr b="1" sz="2000">
              <a:solidFill>
                <a:schemeClr val="accent1"/>
              </a:solidFill>
              <a:latin typeface="Lato"/>
              <a:ea typeface="Lato"/>
              <a:cs typeface="Lato"/>
              <a:sym typeface="Lato"/>
            </a:endParaRPr>
          </a:p>
        </p:txBody>
      </p:sp>
      <p:grpSp>
        <p:nvGrpSpPr>
          <p:cNvPr id="266" name="Google Shape;266;p32"/>
          <p:cNvGrpSpPr/>
          <p:nvPr/>
        </p:nvGrpSpPr>
        <p:grpSpPr>
          <a:xfrm>
            <a:off x="56950" y="1947750"/>
            <a:ext cx="4603770" cy="3016224"/>
            <a:chOff x="56950" y="1947750"/>
            <a:chExt cx="4603770" cy="3016224"/>
          </a:xfrm>
        </p:grpSpPr>
        <p:sp>
          <p:nvSpPr>
            <p:cNvPr id="267" name="Google Shape;267;p32"/>
            <p:cNvSpPr/>
            <p:nvPr/>
          </p:nvSpPr>
          <p:spPr>
            <a:xfrm>
              <a:off x="56950" y="1947750"/>
              <a:ext cx="4603770" cy="3016224"/>
            </a:xfrm>
            <a:prstGeom prst="irregularSeal1">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8" name="Google Shape;268;p32"/>
            <p:cNvSpPr txBox="1"/>
            <p:nvPr/>
          </p:nvSpPr>
          <p:spPr>
            <a:xfrm>
              <a:off x="1158875" y="2778850"/>
              <a:ext cx="2446500" cy="11034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1800">
                <a:solidFill>
                  <a:schemeClr val="accent1"/>
                </a:solidFill>
                <a:latin typeface="Lato"/>
                <a:ea typeface="Lato"/>
                <a:cs typeface="Lato"/>
                <a:sym typeface="Lato"/>
              </a:endParaRPr>
            </a:p>
          </p:txBody>
        </p:sp>
      </p:grpSp>
      <p:sp>
        <p:nvSpPr>
          <p:cNvPr id="269" name="Google Shape;269;p32"/>
          <p:cNvSpPr txBox="1"/>
          <p:nvPr/>
        </p:nvSpPr>
        <p:spPr>
          <a:xfrm>
            <a:off x="981525" y="2864375"/>
            <a:ext cx="2661300" cy="105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2"/>
                </a:solidFill>
              </a:rPr>
              <a:t>HMW help mid-career professionals translate their past work into new contexts?</a:t>
            </a:r>
            <a:endParaRPr b="1" sz="16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3" name="Shape 273"/>
        <p:cNvGrpSpPr/>
        <p:nvPr/>
      </p:nvGrpSpPr>
      <p:grpSpPr>
        <a:xfrm>
          <a:off x="0" y="0"/>
          <a:ext cx="0" cy="0"/>
          <a:chOff x="0" y="0"/>
          <a:chExt cx="0" cy="0"/>
        </a:xfrm>
      </p:grpSpPr>
      <p:sp>
        <p:nvSpPr>
          <p:cNvPr id="274" name="Google Shape;274;p33"/>
          <p:cNvSpPr txBox="1"/>
          <p:nvPr/>
        </p:nvSpPr>
        <p:spPr>
          <a:xfrm>
            <a:off x="505200" y="525150"/>
            <a:ext cx="45009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accent1"/>
                </a:solidFill>
                <a:latin typeface="Lato"/>
                <a:ea typeface="Lato"/>
                <a:cs typeface="Lato"/>
                <a:sym typeface="Lato"/>
              </a:rPr>
              <a:t>HMW: </a:t>
            </a:r>
            <a:r>
              <a:rPr b="1" lang="en" sz="2000">
                <a:solidFill>
                  <a:schemeClr val="accent1"/>
                </a:solidFill>
                <a:latin typeface="Lato"/>
                <a:ea typeface="Lato"/>
                <a:cs typeface="Lato"/>
                <a:sym typeface="Lato"/>
              </a:rPr>
              <a:t>Entrepreneur Interview</a:t>
            </a:r>
            <a:endParaRPr b="1" sz="2200">
              <a:solidFill>
                <a:schemeClr val="accent1"/>
              </a:solidFill>
              <a:latin typeface="Lato"/>
              <a:ea typeface="Lato"/>
              <a:cs typeface="Lato"/>
              <a:sym typeface="Lato"/>
            </a:endParaRPr>
          </a:p>
        </p:txBody>
      </p:sp>
      <p:sp>
        <p:nvSpPr>
          <p:cNvPr id="275" name="Google Shape;275;p33"/>
          <p:cNvSpPr txBox="1"/>
          <p:nvPr/>
        </p:nvSpPr>
        <p:spPr>
          <a:xfrm>
            <a:off x="75625" y="1290750"/>
            <a:ext cx="9189000" cy="36264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b="1" sz="1600">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pSp>
        <p:nvGrpSpPr>
          <p:cNvPr id="280" name="Google Shape;280;p34"/>
          <p:cNvGrpSpPr/>
          <p:nvPr/>
        </p:nvGrpSpPr>
        <p:grpSpPr>
          <a:xfrm>
            <a:off x="4784250" y="148475"/>
            <a:ext cx="4067400" cy="1074025"/>
            <a:chOff x="245875" y="215975"/>
            <a:chExt cx="4067400" cy="1074025"/>
          </a:xfrm>
        </p:grpSpPr>
        <p:sp>
          <p:nvSpPr>
            <p:cNvPr id="281" name="Google Shape;281;p34"/>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2" name="Google Shape;282;p34"/>
            <p:cNvSpPr txBox="1"/>
            <p:nvPr/>
          </p:nvSpPr>
          <p:spPr>
            <a:xfrm>
              <a:off x="303775" y="215975"/>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t>We met an early 50s well-accomplished board executive and lifelong learner who has worked in PM, aerospace sales, finance, and robotics.</a:t>
              </a:r>
              <a:endParaRPr b="1"/>
            </a:p>
            <a:p>
              <a:pPr indent="0" lvl="0" marL="0" rtl="0" algn="l">
                <a:lnSpc>
                  <a:spcPct val="115000"/>
                </a:lnSpc>
                <a:spcBef>
                  <a:spcPts val="0"/>
                </a:spcBef>
                <a:spcAft>
                  <a:spcPts val="0"/>
                </a:spcAft>
                <a:buNone/>
              </a:pPr>
              <a:r>
                <a:t/>
              </a:r>
              <a:endParaRPr b="1"/>
            </a:p>
          </p:txBody>
        </p:sp>
      </p:grpSp>
      <p:sp>
        <p:nvSpPr>
          <p:cNvPr id="283" name="Google Shape;283;p34"/>
          <p:cNvSpPr/>
          <p:nvPr/>
        </p:nvSpPr>
        <p:spPr>
          <a:xfrm>
            <a:off x="4784250" y="136545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4" name="Google Shape;284;p34"/>
          <p:cNvSpPr txBox="1"/>
          <p:nvPr/>
        </p:nvSpPr>
        <p:spPr>
          <a:xfrm>
            <a:off x="4741200" y="1314200"/>
            <a:ext cx="4153500" cy="120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t>We were surprised to notice that many of her most meaningful career shifts began with spontaneous moments, like a single phone call, that she embraced without overanalyzing.</a:t>
            </a:r>
            <a:endParaRPr b="1" sz="1500"/>
          </a:p>
        </p:txBody>
      </p:sp>
      <p:grpSp>
        <p:nvGrpSpPr>
          <p:cNvPr id="285" name="Google Shape;285;p34"/>
          <p:cNvGrpSpPr/>
          <p:nvPr/>
        </p:nvGrpSpPr>
        <p:grpSpPr>
          <a:xfrm>
            <a:off x="4784250" y="2418121"/>
            <a:ext cx="4067400" cy="1156616"/>
            <a:chOff x="245875" y="216155"/>
            <a:chExt cx="4067400" cy="1156500"/>
          </a:xfrm>
        </p:grpSpPr>
        <p:sp>
          <p:nvSpPr>
            <p:cNvPr id="286" name="Google Shape;286;p34"/>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7" name="Google Shape;287;p34"/>
            <p:cNvSpPr txBox="1"/>
            <p:nvPr/>
          </p:nvSpPr>
          <p:spPr>
            <a:xfrm>
              <a:off x="245875" y="216155"/>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t>We wonder if this means that career growth and self-fulfillment can come from serendipitous opportunities rather than a pre-planned trajectory.</a:t>
              </a:r>
              <a:endParaRPr b="1" sz="1800"/>
            </a:p>
          </p:txBody>
        </p:sp>
      </p:grpSp>
      <p:grpSp>
        <p:nvGrpSpPr>
          <p:cNvPr id="288" name="Google Shape;288;p34"/>
          <p:cNvGrpSpPr/>
          <p:nvPr/>
        </p:nvGrpSpPr>
        <p:grpSpPr>
          <a:xfrm>
            <a:off x="4784250" y="3514800"/>
            <a:ext cx="4153500" cy="1359225"/>
            <a:chOff x="288925" y="-69300"/>
            <a:chExt cx="4153500" cy="1359225"/>
          </a:xfrm>
        </p:grpSpPr>
        <p:sp>
          <p:nvSpPr>
            <p:cNvPr id="289" name="Google Shape;289;p34"/>
            <p:cNvSpPr/>
            <p:nvPr/>
          </p:nvSpPr>
          <p:spPr>
            <a:xfrm>
              <a:off x="288925" y="-9375"/>
              <a:ext cx="4067400" cy="1299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90" name="Google Shape;290;p34"/>
            <p:cNvSpPr txBox="1"/>
            <p:nvPr/>
          </p:nvSpPr>
          <p:spPr>
            <a:xfrm>
              <a:off x="288925" y="-69300"/>
              <a:ext cx="41535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t>It would be game-changing if people felt seen and confident in trusting these moments of serendipity rather than uncertainty and empowered to recognize and respond to unexpected opportunities, without anxiety about deviating from a conventional career trajectory.</a:t>
              </a:r>
              <a:endParaRPr b="1" sz="1500">
                <a:solidFill>
                  <a:schemeClr val="accent1"/>
                </a:solidFill>
                <a:latin typeface="Lato"/>
                <a:ea typeface="Lato"/>
                <a:cs typeface="Lato"/>
                <a:sym typeface="Lato"/>
              </a:endParaRPr>
            </a:p>
          </p:txBody>
        </p:sp>
      </p:grpSp>
      <p:sp>
        <p:nvSpPr>
          <p:cNvPr id="291" name="Google Shape;291;p34"/>
          <p:cNvSpPr txBox="1"/>
          <p:nvPr/>
        </p:nvSpPr>
        <p:spPr>
          <a:xfrm>
            <a:off x="282075" y="525150"/>
            <a:ext cx="41535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 3: Board Executive Interview</a:t>
            </a:r>
            <a:endParaRPr b="1" sz="2000">
              <a:solidFill>
                <a:schemeClr val="accent1"/>
              </a:solidFill>
              <a:latin typeface="Lato"/>
              <a:ea typeface="Lato"/>
              <a:cs typeface="Lato"/>
              <a:sym typeface="Lato"/>
            </a:endParaRPr>
          </a:p>
        </p:txBody>
      </p:sp>
      <p:grpSp>
        <p:nvGrpSpPr>
          <p:cNvPr id="292" name="Google Shape;292;p34"/>
          <p:cNvGrpSpPr/>
          <p:nvPr/>
        </p:nvGrpSpPr>
        <p:grpSpPr>
          <a:xfrm>
            <a:off x="56950" y="1947750"/>
            <a:ext cx="4603770" cy="3016224"/>
            <a:chOff x="56950" y="1947750"/>
            <a:chExt cx="4603770" cy="3016224"/>
          </a:xfrm>
        </p:grpSpPr>
        <p:sp>
          <p:nvSpPr>
            <p:cNvPr id="293" name="Google Shape;293;p34"/>
            <p:cNvSpPr/>
            <p:nvPr/>
          </p:nvSpPr>
          <p:spPr>
            <a:xfrm>
              <a:off x="56950" y="1947750"/>
              <a:ext cx="4603770" cy="3016224"/>
            </a:xfrm>
            <a:prstGeom prst="irregularSeal1">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94" name="Google Shape;294;p34"/>
            <p:cNvSpPr txBox="1"/>
            <p:nvPr/>
          </p:nvSpPr>
          <p:spPr>
            <a:xfrm>
              <a:off x="1158875" y="2778850"/>
              <a:ext cx="2446500" cy="11034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1800">
                <a:solidFill>
                  <a:schemeClr val="accent1"/>
                </a:solidFill>
                <a:latin typeface="Lato"/>
                <a:ea typeface="Lato"/>
                <a:cs typeface="Lato"/>
                <a:sym typeface="Lato"/>
              </a:endParaRPr>
            </a:p>
          </p:txBody>
        </p:sp>
      </p:grpSp>
      <p:sp>
        <p:nvSpPr>
          <p:cNvPr id="295" name="Google Shape;295;p34"/>
          <p:cNvSpPr txBox="1"/>
          <p:nvPr/>
        </p:nvSpPr>
        <p:spPr>
          <a:xfrm>
            <a:off x="981525" y="2864375"/>
            <a:ext cx="2661300" cy="105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2"/>
                </a:solidFill>
              </a:rPr>
              <a:t>HMW encourage people to say YES to more opportunities out of their comfort zone?</a:t>
            </a:r>
            <a:endParaRPr b="1" sz="16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9" name="Shape 299"/>
        <p:cNvGrpSpPr/>
        <p:nvPr/>
      </p:nvGrpSpPr>
      <p:grpSpPr>
        <a:xfrm>
          <a:off x="0" y="0"/>
          <a:ext cx="0" cy="0"/>
          <a:chOff x="0" y="0"/>
          <a:chExt cx="0" cy="0"/>
        </a:xfrm>
      </p:grpSpPr>
      <p:sp>
        <p:nvSpPr>
          <p:cNvPr id="300" name="Google Shape;300;p35"/>
          <p:cNvSpPr txBox="1"/>
          <p:nvPr/>
        </p:nvSpPr>
        <p:spPr>
          <a:xfrm>
            <a:off x="505200" y="525150"/>
            <a:ext cx="45291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accent1"/>
                </a:solidFill>
                <a:latin typeface="Lato"/>
                <a:ea typeface="Lato"/>
                <a:cs typeface="Lato"/>
                <a:sym typeface="Lato"/>
              </a:rPr>
              <a:t>HMW: Executive Board Interview</a:t>
            </a:r>
            <a:endParaRPr b="1" sz="2200">
              <a:solidFill>
                <a:schemeClr val="accent1"/>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6"/>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Solutions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a:t>
            </a:r>
            <a:r>
              <a:rPr lang="en"/>
              <a:t> #1</a:t>
            </a:r>
            <a:endParaRPr/>
          </a:p>
        </p:txBody>
      </p:sp>
      <p:sp>
        <p:nvSpPr>
          <p:cNvPr id="311" name="Google Shape;311;p37"/>
          <p:cNvSpPr txBox="1"/>
          <p:nvPr>
            <p:ph idx="1" type="body"/>
          </p:nvPr>
        </p:nvSpPr>
        <p:spPr>
          <a:xfrm>
            <a:off x="302700" y="2069550"/>
            <a:ext cx="8538600" cy="22611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b="1" lang="en" sz="1800">
                <a:solidFill>
                  <a:srgbClr val="000000"/>
                </a:solidFill>
                <a:latin typeface="Arial"/>
                <a:ea typeface="Arial"/>
                <a:cs typeface="Arial"/>
                <a:sym typeface="Arial"/>
              </a:rPr>
              <a:t>Match users with peers who also want to take more risks. They hold each other accountable for saying yes to new things and share reflections afterward. Builds social reinforcement and reduces fear of failure. Framed as challenge event with friends that draw a “dare” and have to do it all together.</a:t>
            </a:r>
            <a:endParaRPr sz="21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 #2</a:t>
            </a:r>
            <a:endParaRPr/>
          </a:p>
        </p:txBody>
      </p:sp>
      <p:sp>
        <p:nvSpPr>
          <p:cNvPr id="317" name="Google Shape;317;p38"/>
          <p:cNvSpPr txBox="1"/>
          <p:nvPr>
            <p:ph idx="1" type="body"/>
          </p:nvPr>
        </p:nvSpPr>
        <p:spPr>
          <a:xfrm>
            <a:off x="302700" y="2069550"/>
            <a:ext cx="8538600" cy="2261100"/>
          </a:xfrm>
          <a:prstGeom prst="rect">
            <a:avLst/>
          </a:prstGeom>
        </p:spPr>
        <p:txBody>
          <a:bodyPr anchorCtr="0" anchor="t" bIns="91425" lIns="91425" spcFirstLastPara="1" rIns="91425" wrap="square" tIns="91425">
            <a:normAutofit/>
          </a:bodyPr>
          <a:lstStyle/>
          <a:p>
            <a:pPr indent="-400050" lvl="0" marL="457200" rtl="0" algn="l">
              <a:spcBef>
                <a:spcPts val="0"/>
              </a:spcBef>
              <a:spcAft>
                <a:spcPts val="0"/>
              </a:spcAft>
              <a:buSzPts val="2700"/>
              <a:buChar char="-"/>
            </a:pPr>
            <a:r>
              <a:rPr b="1" lang="en" sz="1800">
                <a:solidFill>
                  <a:srgbClr val="000000"/>
                </a:solidFill>
                <a:latin typeface="Arial"/>
                <a:ea typeface="Arial"/>
                <a:cs typeface="Arial"/>
                <a:sym typeface="Arial"/>
              </a:rPr>
              <a:t>Turn past experiences into podcast episodes. People record their personal life/work experiences and post it onto a feed for other strangers to listen to, respond or relate to, so they don’t feel alone in their journey. AI can turn it into easily digestible podcast episodes that people can listen to on the move.</a:t>
            </a:r>
            <a:endParaRPr sz="27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 #3</a:t>
            </a:r>
            <a:endParaRPr/>
          </a:p>
        </p:txBody>
      </p:sp>
      <p:sp>
        <p:nvSpPr>
          <p:cNvPr id="323" name="Google Shape;323;p39"/>
          <p:cNvSpPr txBox="1"/>
          <p:nvPr>
            <p:ph idx="1" type="body"/>
          </p:nvPr>
        </p:nvSpPr>
        <p:spPr>
          <a:xfrm>
            <a:off x="302700" y="2069550"/>
            <a:ext cx="8538600" cy="2261100"/>
          </a:xfrm>
          <a:prstGeom prst="rect">
            <a:avLst/>
          </a:prstGeom>
        </p:spPr>
        <p:txBody>
          <a:bodyPr anchorCtr="0" anchor="t" bIns="91425" lIns="91425" spcFirstLastPara="1" rIns="91425" wrap="square" tIns="91425">
            <a:normAutofit/>
          </a:bodyPr>
          <a:lstStyle/>
          <a:p>
            <a:pPr indent="-457200" lvl="0" marL="457200" rtl="0" algn="l">
              <a:spcBef>
                <a:spcPts val="0"/>
              </a:spcBef>
              <a:spcAft>
                <a:spcPts val="0"/>
              </a:spcAft>
              <a:buSzPts val="3600"/>
              <a:buChar char="-"/>
            </a:pPr>
            <a:r>
              <a:rPr b="1" lang="en" sz="2000">
                <a:solidFill>
                  <a:srgbClr val="000000"/>
                </a:solidFill>
                <a:latin typeface="Arial"/>
                <a:ea typeface="Arial"/>
                <a:cs typeface="Arial"/>
                <a:sym typeface="Arial"/>
              </a:rPr>
              <a:t>Create a platform where people can shadow each other’s days in their target field by offering in-person shadow session scheduling or virtually stepping into someone else’s shoes.</a:t>
            </a:r>
            <a:endParaRPr sz="3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0"/>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Experience Prototypes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Assumption #1</a:t>
            </a:r>
            <a:endParaRPr/>
          </a:p>
        </p:txBody>
      </p:sp>
      <p:sp>
        <p:nvSpPr>
          <p:cNvPr id="334" name="Google Shape;334;p41"/>
          <p:cNvSpPr txBox="1"/>
          <p:nvPr/>
        </p:nvSpPr>
        <p:spPr>
          <a:xfrm>
            <a:off x="729450" y="200675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Assuming that social reinforcement and peer accountability effectively motivate individuals to take more risk.</a:t>
            </a:r>
            <a:endParaRPr b="1" sz="1900"/>
          </a:p>
        </p:txBody>
      </p:sp>
      <p:sp>
        <p:nvSpPr>
          <p:cNvPr id="335" name="Google Shape;335;p41"/>
          <p:cNvSpPr txBox="1"/>
          <p:nvPr/>
        </p:nvSpPr>
        <p:spPr>
          <a:xfrm>
            <a:off x="729450" y="3118000"/>
            <a:ext cx="3951600" cy="9138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Test: Asked someone to do something that they’ve always wanted to do but never did it.</a:t>
            </a:r>
            <a:endParaRPr b="1" sz="1900"/>
          </a:p>
        </p:txBody>
      </p:sp>
      <p:sp>
        <p:nvSpPr>
          <p:cNvPr id="336" name="Google Shape;336;p41"/>
          <p:cNvSpPr txBox="1"/>
          <p:nvPr/>
        </p:nvSpPr>
        <p:spPr>
          <a:xfrm>
            <a:off x="4925300" y="562325"/>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Participant: Ana’s club mate</a:t>
            </a:r>
            <a:endParaRPr b="1" sz="1900"/>
          </a:p>
        </p:txBody>
      </p:sp>
      <p:pic>
        <p:nvPicPr>
          <p:cNvPr id="337" name="Google Shape;337;p41" title="Screenshot 2025-10-08 at 10.20.29 PM.png"/>
          <p:cNvPicPr preferRelativeResize="0"/>
          <p:nvPr/>
        </p:nvPicPr>
        <p:blipFill>
          <a:blip r:embed="rId3">
            <a:alphaModFix/>
          </a:blip>
          <a:stretch>
            <a:fillRect/>
          </a:stretch>
        </p:blipFill>
        <p:spPr>
          <a:xfrm>
            <a:off x="5028025" y="982425"/>
            <a:ext cx="2960451" cy="3950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Assumption #1</a:t>
            </a:r>
            <a:endParaRPr/>
          </a:p>
        </p:txBody>
      </p:sp>
      <p:sp>
        <p:nvSpPr>
          <p:cNvPr id="343" name="Google Shape;343;p42"/>
          <p:cNvSpPr txBox="1"/>
          <p:nvPr>
            <p:ph idx="1" type="body"/>
          </p:nvPr>
        </p:nvSpPr>
        <p:spPr>
          <a:xfrm>
            <a:off x="729450" y="1853850"/>
            <a:ext cx="7688700" cy="2606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700">
                <a:solidFill>
                  <a:srgbClr val="000000"/>
                </a:solidFill>
              </a:rPr>
              <a:t>WHY</a:t>
            </a:r>
            <a:r>
              <a:rPr lang="en" sz="1700">
                <a:solidFill>
                  <a:srgbClr val="000000"/>
                </a:solidFill>
              </a:rPr>
              <a:t>: Many people want to try new experiences but rarely act on them alone due to fear of failure or judgement. However, when risk-taking is shared, especially with friends or peers who are also stepping out of their comfort zones, the fear becomes manageable and even exciting.</a:t>
            </a:r>
            <a:endParaRPr sz="1700">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43" title="Screenshot 2025-10-08 at 10.20.12 PM.png"/>
          <p:cNvPicPr preferRelativeResize="0"/>
          <p:nvPr/>
        </p:nvPicPr>
        <p:blipFill>
          <a:blip r:embed="rId3">
            <a:alphaModFix/>
          </a:blip>
          <a:stretch>
            <a:fillRect/>
          </a:stretch>
        </p:blipFill>
        <p:spPr>
          <a:xfrm>
            <a:off x="0" y="621025"/>
            <a:ext cx="3076975" cy="4190226"/>
          </a:xfrm>
          <a:prstGeom prst="rect">
            <a:avLst/>
          </a:prstGeom>
          <a:noFill/>
          <a:ln>
            <a:noFill/>
          </a:ln>
        </p:spPr>
      </p:pic>
      <p:pic>
        <p:nvPicPr>
          <p:cNvPr id="349" name="Google Shape;349;p43" title="Screenshot 2025-10-08 at 10.21.38 PM.png"/>
          <p:cNvPicPr preferRelativeResize="0"/>
          <p:nvPr/>
        </p:nvPicPr>
        <p:blipFill>
          <a:blip r:embed="rId4">
            <a:alphaModFix/>
          </a:blip>
          <a:stretch>
            <a:fillRect/>
          </a:stretch>
        </p:blipFill>
        <p:spPr>
          <a:xfrm>
            <a:off x="6593379" y="621025"/>
            <a:ext cx="2999775" cy="4115374"/>
          </a:xfrm>
          <a:prstGeom prst="rect">
            <a:avLst/>
          </a:prstGeom>
          <a:noFill/>
          <a:ln>
            <a:noFill/>
          </a:ln>
        </p:spPr>
      </p:pic>
      <p:pic>
        <p:nvPicPr>
          <p:cNvPr id="350" name="Google Shape;350;p43" title="Screenshot 2025-10-08 at 10.22.11 PM.png"/>
          <p:cNvPicPr preferRelativeResize="0"/>
          <p:nvPr/>
        </p:nvPicPr>
        <p:blipFill>
          <a:blip r:embed="rId5">
            <a:alphaModFix/>
          </a:blip>
          <a:stretch>
            <a:fillRect/>
          </a:stretch>
        </p:blipFill>
        <p:spPr>
          <a:xfrm>
            <a:off x="3255275" y="621025"/>
            <a:ext cx="3170273" cy="41153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Assumption #2</a:t>
            </a:r>
            <a:endParaRPr/>
          </a:p>
        </p:txBody>
      </p:sp>
      <p:sp>
        <p:nvSpPr>
          <p:cNvPr id="356" name="Google Shape;356;p44"/>
          <p:cNvSpPr txBox="1"/>
          <p:nvPr>
            <p:ph idx="1" type="body"/>
          </p:nvPr>
        </p:nvSpPr>
        <p:spPr>
          <a:xfrm>
            <a:off x="729450" y="1853850"/>
            <a:ext cx="7688700" cy="307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700">
                <a:solidFill>
                  <a:srgbClr val="000000"/>
                </a:solidFill>
                <a:latin typeface="Arial"/>
                <a:ea typeface="Arial"/>
                <a:cs typeface="Arial"/>
                <a:sym typeface="Arial"/>
              </a:rPr>
              <a:t>People are comfortable sharing their personal stories to strangers.</a:t>
            </a:r>
            <a:endParaRPr b="1" sz="1900">
              <a:solidFill>
                <a:srgbClr val="000000"/>
              </a:solidFill>
            </a:endParaRPr>
          </a:p>
          <a:p>
            <a:pPr indent="0" lvl="0" marL="0" rtl="0" algn="l">
              <a:spcBef>
                <a:spcPts val="0"/>
              </a:spcBef>
              <a:spcAft>
                <a:spcPts val="0"/>
              </a:spcAft>
              <a:buNone/>
            </a:pPr>
            <a:r>
              <a:t/>
            </a:r>
            <a:endParaRPr b="1" sz="1700">
              <a:solidFill>
                <a:srgbClr val="000000"/>
              </a:solidFill>
            </a:endParaRPr>
          </a:p>
          <a:p>
            <a:pPr indent="0" lvl="0" marL="0" rtl="0" algn="l">
              <a:spcBef>
                <a:spcPts val="0"/>
              </a:spcBef>
              <a:spcAft>
                <a:spcPts val="0"/>
              </a:spcAft>
              <a:buNone/>
            </a:pPr>
            <a:r>
              <a:rPr b="1" lang="en" sz="1700">
                <a:solidFill>
                  <a:srgbClr val="000000"/>
                </a:solidFill>
              </a:rPr>
              <a:t>WHY</a:t>
            </a:r>
            <a:r>
              <a:rPr lang="en" sz="1700">
                <a:solidFill>
                  <a:srgbClr val="000000"/>
                </a:solidFill>
              </a:rPr>
              <a:t>: </a:t>
            </a:r>
            <a:r>
              <a:rPr lang="en" sz="1100">
                <a:solidFill>
                  <a:srgbClr val="000000"/>
                </a:solidFill>
                <a:latin typeface="Arial"/>
                <a:ea typeface="Arial"/>
                <a:cs typeface="Arial"/>
                <a:sym typeface="Arial"/>
              </a:rPr>
              <a:t> </a:t>
            </a:r>
            <a:r>
              <a:rPr lang="en" sz="1800">
                <a:solidFill>
                  <a:srgbClr val="000000"/>
                </a:solidFill>
              </a:rPr>
              <a:t>In conversation, we found that people often open up when they realize others have gone through similar experiences. We wanted to explore whether this willingness to share could extend to a public platform, especially if the goal was to help others feel less alone. By having two strangers share stories with each other, we wanted to observe if people agreed to share a story, how awkward it felt (resistance to start), and how much depth they gave.</a:t>
            </a:r>
            <a:endParaRPr sz="2400">
              <a:solidFill>
                <a:srgbClr val="0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Assumption #2</a:t>
            </a:r>
            <a:endParaRPr/>
          </a:p>
        </p:txBody>
      </p:sp>
      <p:sp>
        <p:nvSpPr>
          <p:cNvPr id="362" name="Google Shape;362;p45"/>
          <p:cNvSpPr txBox="1"/>
          <p:nvPr/>
        </p:nvSpPr>
        <p:spPr>
          <a:xfrm>
            <a:off x="729450" y="200675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b="1" sz="1500"/>
          </a:p>
        </p:txBody>
      </p:sp>
      <p:sp>
        <p:nvSpPr>
          <p:cNvPr id="363" name="Google Shape;363;p45"/>
          <p:cNvSpPr txBox="1"/>
          <p:nvPr/>
        </p:nvSpPr>
        <p:spPr>
          <a:xfrm>
            <a:off x="620400" y="1930300"/>
            <a:ext cx="3951600" cy="9138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Test: </a:t>
            </a:r>
            <a:r>
              <a:rPr b="1" lang="en" sz="1500"/>
              <a:t>Have two strangers tell a story to another</a:t>
            </a:r>
            <a:endParaRPr sz="1100"/>
          </a:p>
          <a:p>
            <a:pPr indent="0" lvl="0" marL="0" rtl="0" algn="l">
              <a:lnSpc>
                <a:spcPct val="115000"/>
              </a:lnSpc>
              <a:spcBef>
                <a:spcPts val="0"/>
              </a:spcBef>
              <a:spcAft>
                <a:spcPts val="0"/>
              </a:spcAft>
              <a:buNone/>
            </a:pPr>
            <a:r>
              <a:t/>
            </a:r>
            <a:endParaRPr b="1" sz="1500"/>
          </a:p>
        </p:txBody>
      </p:sp>
      <p:sp>
        <p:nvSpPr>
          <p:cNvPr id="364" name="Google Shape;364;p45"/>
          <p:cNvSpPr txBox="1"/>
          <p:nvPr/>
        </p:nvSpPr>
        <p:spPr>
          <a:xfrm>
            <a:off x="4943350" y="1092450"/>
            <a:ext cx="4332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Participant: Ana’s friend’s roomie (stranger)</a:t>
            </a:r>
            <a:endParaRPr b="1" sz="1900"/>
          </a:p>
        </p:txBody>
      </p:sp>
      <p:pic>
        <p:nvPicPr>
          <p:cNvPr id="365" name="Google Shape;365;p45" title="Storytelling.mp3">
            <a:hlinkClick r:id="rId3"/>
          </p:cNvPr>
          <p:cNvPicPr preferRelativeResize="0"/>
          <p:nvPr/>
        </p:nvPicPr>
        <p:blipFill>
          <a:blip r:embed="rId4">
            <a:alphaModFix/>
          </a:blip>
          <a:stretch>
            <a:fillRect/>
          </a:stretch>
        </p:blipFill>
        <p:spPr>
          <a:xfrm>
            <a:off x="5059100" y="1600050"/>
            <a:ext cx="457200" cy="457200"/>
          </a:xfrm>
          <a:prstGeom prst="rect">
            <a:avLst/>
          </a:prstGeom>
          <a:noFill/>
          <a:ln>
            <a:noFill/>
          </a:ln>
        </p:spPr>
      </p:pic>
      <p:pic>
        <p:nvPicPr>
          <p:cNvPr id="366" name="Google Shape;366;p45"/>
          <p:cNvPicPr preferRelativeResize="0"/>
          <p:nvPr/>
        </p:nvPicPr>
        <p:blipFill>
          <a:blip r:embed="rId5">
            <a:alphaModFix/>
          </a:blip>
          <a:stretch>
            <a:fillRect/>
          </a:stretch>
        </p:blipFill>
        <p:spPr>
          <a:xfrm>
            <a:off x="5183600" y="2207550"/>
            <a:ext cx="3571875" cy="2152650"/>
          </a:xfrm>
          <a:prstGeom prst="rect">
            <a:avLst/>
          </a:prstGeom>
          <a:noFill/>
          <a:ln>
            <a:noFill/>
          </a:ln>
        </p:spPr>
      </p:pic>
      <p:pic>
        <p:nvPicPr>
          <p:cNvPr id="367" name="Google Shape;367;p45"/>
          <p:cNvPicPr preferRelativeResize="0"/>
          <p:nvPr/>
        </p:nvPicPr>
        <p:blipFill>
          <a:blip r:embed="rId6">
            <a:alphaModFix/>
          </a:blip>
          <a:stretch>
            <a:fillRect/>
          </a:stretch>
        </p:blipFill>
        <p:spPr>
          <a:xfrm>
            <a:off x="1313425" y="2920550"/>
            <a:ext cx="2914650" cy="21812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Assumption #3</a:t>
            </a:r>
            <a:endParaRPr/>
          </a:p>
        </p:txBody>
      </p:sp>
      <p:sp>
        <p:nvSpPr>
          <p:cNvPr id="373" name="Google Shape;373;p46"/>
          <p:cNvSpPr txBox="1"/>
          <p:nvPr>
            <p:ph idx="1" type="body"/>
          </p:nvPr>
        </p:nvSpPr>
        <p:spPr>
          <a:xfrm>
            <a:off x="729450" y="1853850"/>
            <a:ext cx="7688700" cy="30783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a:solidFill>
                  <a:srgbClr val="000000"/>
                </a:solidFill>
                <a:latin typeface="Arial"/>
                <a:ea typeface="Arial"/>
                <a:cs typeface="Arial"/>
                <a:sym typeface="Arial"/>
              </a:rPr>
              <a:t>Seeing someone do something in a different field/career is motivating. </a:t>
            </a:r>
            <a:endParaRPr b="1" sz="2100">
              <a:solidFill>
                <a:srgbClr val="000000"/>
              </a:solidFill>
            </a:endParaRPr>
          </a:p>
          <a:p>
            <a:pPr indent="0" lvl="0" marL="0" rtl="0" algn="l">
              <a:spcBef>
                <a:spcPts val="0"/>
              </a:spcBef>
              <a:spcAft>
                <a:spcPts val="0"/>
              </a:spcAft>
              <a:buNone/>
            </a:pPr>
            <a:r>
              <a:t/>
            </a:r>
            <a:endParaRPr b="1" sz="1700">
              <a:solidFill>
                <a:srgbClr val="000000"/>
              </a:solidFill>
            </a:endParaRPr>
          </a:p>
          <a:p>
            <a:pPr indent="0" lvl="0" marL="0" rtl="0" algn="l">
              <a:spcBef>
                <a:spcPts val="0"/>
              </a:spcBef>
              <a:spcAft>
                <a:spcPts val="0"/>
              </a:spcAft>
              <a:buNone/>
            </a:pPr>
            <a:r>
              <a:rPr b="1" lang="en" sz="1700">
                <a:solidFill>
                  <a:srgbClr val="000000"/>
                </a:solidFill>
              </a:rPr>
              <a:t>WHY</a:t>
            </a:r>
            <a:r>
              <a:rPr lang="en" sz="1700">
                <a:solidFill>
                  <a:srgbClr val="000000"/>
                </a:solidFill>
              </a:rPr>
              <a:t>: </a:t>
            </a:r>
            <a:r>
              <a:rPr lang="en" sz="1100">
                <a:solidFill>
                  <a:srgbClr val="000000"/>
                </a:solidFill>
                <a:latin typeface="Arial"/>
                <a:ea typeface="Arial"/>
                <a:cs typeface="Arial"/>
                <a:sym typeface="Arial"/>
              </a:rPr>
              <a:t> </a:t>
            </a:r>
            <a:r>
              <a:rPr lang="en" sz="1800">
                <a:solidFill>
                  <a:srgbClr val="000000"/>
                </a:solidFill>
              </a:rPr>
              <a:t>We wanted to understand if observing someone’s real workday could inspire people to take action toward career change or exploration. Most people read about it online or from others but don’t have the chance to visually see it themselves with the opportunity to ask questions. By asking to shadow a research lab’s project, we tested whether hands-on observation actually sparked motivation, curiosity, or confidence to try new fields themselves.</a:t>
            </a:r>
            <a:endParaRPr sz="1800">
              <a:solidFill>
                <a:srgbClr val="000000"/>
              </a:solidFill>
            </a:endParaRPr>
          </a:p>
          <a:p>
            <a:pPr indent="0" lvl="0" marL="0" rtl="0" algn="l">
              <a:spcBef>
                <a:spcPts val="0"/>
              </a:spcBef>
              <a:spcAft>
                <a:spcPts val="0"/>
              </a:spcAft>
              <a:buNone/>
            </a:pPr>
            <a:r>
              <a:t/>
            </a:r>
            <a:endParaRPr sz="1800">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Assumption #3</a:t>
            </a:r>
            <a:endParaRPr/>
          </a:p>
        </p:txBody>
      </p:sp>
      <p:sp>
        <p:nvSpPr>
          <p:cNvPr id="379" name="Google Shape;379;p47"/>
          <p:cNvSpPr txBox="1"/>
          <p:nvPr/>
        </p:nvSpPr>
        <p:spPr>
          <a:xfrm>
            <a:off x="383075" y="1989425"/>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p>
          <a:p>
            <a:pPr indent="0" lvl="0" marL="0" rtl="0" algn="l">
              <a:lnSpc>
                <a:spcPct val="115000"/>
              </a:lnSpc>
              <a:spcBef>
                <a:spcPts val="0"/>
              </a:spcBef>
              <a:spcAft>
                <a:spcPts val="0"/>
              </a:spcAft>
              <a:buNone/>
            </a:pPr>
            <a:r>
              <a:t/>
            </a:r>
            <a:endParaRPr b="1" sz="1500"/>
          </a:p>
          <a:p>
            <a:pPr indent="0" lvl="0" marL="0" rtl="0" algn="l">
              <a:lnSpc>
                <a:spcPct val="115000"/>
              </a:lnSpc>
              <a:spcBef>
                <a:spcPts val="0"/>
              </a:spcBef>
              <a:spcAft>
                <a:spcPts val="0"/>
              </a:spcAft>
              <a:buNone/>
            </a:pPr>
            <a:r>
              <a:t/>
            </a:r>
            <a:endParaRPr b="1" sz="1500"/>
          </a:p>
        </p:txBody>
      </p:sp>
      <p:sp>
        <p:nvSpPr>
          <p:cNvPr id="380" name="Google Shape;380;p47"/>
          <p:cNvSpPr txBox="1"/>
          <p:nvPr/>
        </p:nvSpPr>
        <p:spPr>
          <a:xfrm>
            <a:off x="290500" y="1989425"/>
            <a:ext cx="3951600" cy="9138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Test:</a:t>
            </a:r>
            <a:r>
              <a:rPr b="1" lang="en" sz="1500"/>
              <a:t> Ask to shadow a research lab’s project and what they are working on currently + hands on with the project </a:t>
            </a:r>
            <a:endParaRPr b="1" sz="1500"/>
          </a:p>
          <a:p>
            <a:pPr indent="0" lvl="0" marL="0" rtl="0" algn="l">
              <a:lnSpc>
                <a:spcPct val="115000"/>
              </a:lnSpc>
              <a:spcBef>
                <a:spcPts val="0"/>
              </a:spcBef>
              <a:spcAft>
                <a:spcPts val="0"/>
              </a:spcAft>
              <a:buNone/>
            </a:pPr>
            <a:r>
              <a:t/>
            </a:r>
            <a:endParaRPr b="1" sz="1500"/>
          </a:p>
        </p:txBody>
      </p:sp>
      <p:sp>
        <p:nvSpPr>
          <p:cNvPr id="381" name="Google Shape;381;p47"/>
          <p:cNvSpPr txBox="1"/>
          <p:nvPr/>
        </p:nvSpPr>
        <p:spPr>
          <a:xfrm>
            <a:off x="4294900" y="129350"/>
            <a:ext cx="47979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Participants: Cecilia’s friend and a person from lab </a:t>
            </a:r>
            <a:endParaRPr b="1" sz="1900"/>
          </a:p>
        </p:txBody>
      </p:sp>
      <p:pic>
        <p:nvPicPr>
          <p:cNvPr id="382" name="Google Shape;382;p47" title="Screenshot 2025-10-08 at 10.31.33 PM.png"/>
          <p:cNvPicPr preferRelativeResize="0"/>
          <p:nvPr/>
        </p:nvPicPr>
        <p:blipFill>
          <a:blip r:embed="rId3">
            <a:alphaModFix/>
          </a:blip>
          <a:stretch>
            <a:fillRect/>
          </a:stretch>
        </p:blipFill>
        <p:spPr>
          <a:xfrm>
            <a:off x="4499050" y="688650"/>
            <a:ext cx="2226634" cy="4069026"/>
          </a:xfrm>
          <a:prstGeom prst="rect">
            <a:avLst/>
          </a:prstGeom>
          <a:noFill/>
          <a:ln>
            <a:noFill/>
          </a:ln>
        </p:spPr>
      </p:pic>
      <p:pic>
        <p:nvPicPr>
          <p:cNvPr id="383" name="Google Shape;383;p47" title="Screenshot 2025-10-08 at 10.32.06 PM.png"/>
          <p:cNvPicPr preferRelativeResize="0"/>
          <p:nvPr/>
        </p:nvPicPr>
        <p:blipFill>
          <a:blip r:embed="rId4">
            <a:alphaModFix/>
          </a:blip>
          <a:stretch>
            <a:fillRect/>
          </a:stretch>
        </p:blipFill>
        <p:spPr>
          <a:xfrm>
            <a:off x="6834176" y="688650"/>
            <a:ext cx="2309825" cy="40690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8"/>
          <p:cNvSpPr txBox="1"/>
          <p:nvPr/>
        </p:nvSpPr>
        <p:spPr>
          <a:xfrm>
            <a:off x="5284125" y="1417925"/>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“After spending time observing her in the lab, I discovered that I’m genuinely interested in this kind of work. It’s engaging, purposeful, and full of discovery.”</a:t>
            </a:r>
            <a:endParaRPr b="1" sz="1500"/>
          </a:p>
        </p:txBody>
      </p:sp>
      <p:pic>
        <p:nvPicPr>
          <p:cNvPr id="389" name="Google Shape;389;p48" title="IMG_5655.mov">
            <a:hlinkClick r:id="rId3"/>
          </p:cNvPr>
          <p:cNvPicPr preferRelativeResize="0"/>
          <p:nvPr/>
        </p:nvPicPr>
        <p:blipFill>
          <a:blip r:embed="rId4">
            <a:alphaModFix/>
          </a:blip>
          <a:stretch>
            <a:fillRect/>
          </a:stretch>
        </p:blipFill>
        <p:spPr>
          <a:xfrm>
            <a:off x="621775" y="8203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1000"/>
                                        <p:tgtEl>
                                          <p:spTgt spid="3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9"/>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What’s next?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0"/>
          <p:cNvSpPr txBox="1"/>
          <p:nvPr/>
        </p:nvSpPr>
        <p:spPr>
          <a:xfrm>
            <a:off x="740350" y="2121025"/>
            <a:ext cx="7755300" cy="1686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latin typeface="Lato"/>
                <a:ea typeface="Lato"/>
                <a:cs typeface="Lato"/>
                <a:sym typeface="Lato"/>
              </a:rPr>
              <a:t>We plan to move forward with a </a:t>
            </a:r>
            <a:r>
              <a:rPr b="1" lang="en">
                <a:latin typeface="Lato"/>
                <a:ea typeface="Lato"/>
                <a:cs typeface="Lato"/>
                <a:sym typeface="Lato"/>
              </a:rPr>
              <a:t>combination of the peer challenge system and the shadowing platform</a:t>
            </a:r>
            <a:r>
              <a:rPr lang="en">
                <a:latin typeface="Lato"/>
                <a:ea typeface="Lato"/>
                <a:cs typeface="Lato"/>
                <a:sym typeface="Lato"/>
              </a:rPr>
              <a:t>.</a:t>
            </a:r>
            <a:endParaRPr>
              <a:latin typeface="Lato"/>
              <a:ea typeface="Lato"/>
              <a:cs typeface="Lato"/>
              <a:sym typeface="Lato"/>
            </a:endParaRPr>
          </a:p>
          <a:p>
            <a:pPr indent="-317500" lvl="0" marL="457200" rtl="0" algn="l">
              <a:lnSpc>
                <a:spcPct val="150000"/>
              </a:lnSpc>
              <a:spcBef>
                <a:spcPts val="0"/>
              </a:spcBef>
              <a:spcAft>
                <a:spcPts val="0"/>
              </a:spcAft>
              <a:buSzPts val="1400"/>
              <a:buFont typeface="Lato"/>
              <a:buChar char="-"/>
            </a:pPr>
            <a:r>
              <a:rPr lang="en">
                <a:latin typeface="Lato"/>
                <a:ea typeface="Lato"/>
                <a:cs typeface="Lato"/>
                <a:sym typeface="Lato"/>
              </a:rPr>
              <a:t>The peer accountability structure helps users overcome fear and hesitation.</a:t>
            </a:r>
            <a:endParaRPr>
              <a:latin typeface="Lato"/>
              <a:ea typeface="Lato"/>
              <a:cs typeface="Lato"/>
              <a:sym typeface="Lato"/>
            </a:endParaRPr>
          </a:p>
          <a:p>
            <a:pPr indent="-317500" lvl="0" marL="457200" rtl="0" algn="l">
              <a:lnSpc>
                <a:spcPct val="150000"/>
              </a:lnSpc>
              <a:spcBef>
                <a:spcPts val="0"/>
              </a:spcBef>
              <a:spcAft>
                <a:spcPts val="0"/>
              </a:spcAft>
              <a:buSzPts val="1400"/>
              <a:buFont typeface="Lato"/>
              <a:buChar char="-"/>
            </a:pPr>
            <a:r>
              <a:rPr lang="en">
                <a:latin typeface="Lato"/>
                <a:ea typeface="Lato"/>
                <a:cs typeface="Lato"/>
                <a:sym typeface="Lato"/>
              </a:rPr>
              <a:t>The shadowing experience offers real exposure and insight into new fields or lifestyles. </a:t>
            </a:r>
            <a:endParaRPr>
              <a:latin typeface="Lato"/>
              <a:ea typeface="Lato"/>
              <a:cs typeface="Lato"/>
              <a:sym typeface="Lato"/>
            </a:endParaRPr>
          </a:p>
        </p:txBody>
      </p:sp>
      <p:sp>
        <p:nvSpPr>
          <p:cNvPr id="400" name="Google Shape;400;p5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1"/>
          <p:cNvSpPr txBox="1"/>
          <p:nvPr/>
        </p:nvSpPr>
        <p:spPr>
          <a:xfrm>
            <a:off x="740350" y="2121025"/>
            <a:ext cx="7755300" cy="16863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Font typeface="Lato"/>
              <a:buChar char="-"/>
            </a:pPr>
            <a:r>
              <a:rPr b="1" lang="en">
                <a:latin typeface="Lato"/>
                <a:ea typeface="Lato"/>
                <a:cs typeface="Lato"/>
                <a:sym typeface="Lato"/>
              </a:rPr>
              <a:t>Privacy and Consent</a:t>
            </a:r>
            <a:r>
              <a:rPr lang="en">
                <a:latin typeface="Lato"/>
                <a:ea typeface="Lato"/>
                <a:cs typeface="Lato"/>
                <a:sym typeface="Lato"/>
              </a:rPr>
              <a:t>: Users must feel comfortable sharing their schedules, routines, or professional environments when hosting shadow sessions.</a:t>
            </a:r>
            <a:endParaRPr>
              <a:latin typeface="Lato"/>
              <a:ea typeface="Lato"/>
              <a:cs typeface="Lato"/>
              <a:sym typeface="Lato"/>
            </a:endParaRPr>
          </a:p>
          <a:p>
            <a:pPr indent="-317500" lvl="0" marL="457200" rtl="0" algn="l">
              <a:lnSpc>
                <a:spcPct val="150000"/>
              </a:lnSpc>
              <a:spcBef>
                <a:spcPts val="0"/>
              </a:spcBef>
              <a:spcAft>
                <a:spcPts val="0"/>
              </a:spcAft>
              <a:buSzPts val="1400"/>
              <a:buFont typeface="Lato"/>
              <a:buChar char="-"/>
            </a:pPr>
            <a:r>
              <a:rPr b="1" lang="en">
                <a:latin typeface="Lato"/>
                <a:ea typeface="Lato"/>
                <a:cs typeface="Lato"/>
                <a:sym typeface="Lato"/>
              </a:rPr>
              <a:t>Equity of access</a:t>
            </a:r>
            <a:r>
              <a:rPr lang="en">
                <a:latin typeface="Lato"/>
                <a:ea typeface="Lato"/>
                <a:cs typeface="Lato"/>
                <a:sym typeface="Lato"/>
              </a:rPr>
              <a:t>: Opportunities to shadow or participate in peer challenges must be distributed fairly, avoiding bias toward certain social groups or industries.</a:t>
            </a:r>
            <a:endParaRPr>
              <a:latin typeface="Lato"/>
              <a:ea typeface="Lato"/>
              <a:cs typeface="Lato"/>
              <a:sym typeface="Lato"/>
            </a:endParaRPr>
          </a:p>
        </p:txBody>
      </p:sp>
      <p:sp>
        <p:nvSpPr>
          <p:cNvPr id="406" name="Google Shape;406;p5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Ethical Implications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2"/>
          <p:cNvSpPr txBox="1"/>
          <p:nvPr/>
        </p:nvSpPr>
        <p:spPr>
          <a:xfrm>
            <a:off x="260550" y="1758600"/>
            <a:ext cx="8416800" cy="32568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Font typeface="Lato"/>
              <a:buChar char="-"/>
            </a:pPr>
            <a:r>
              <a:rPr b="1" lang="en">
                <a:latin typeface="Lato"/>
                <a:ea typeface="Lato"/>
                <a:cs typeface="Lato"/>
                <a:sym typeface="Lato"/>
              </a:rPr>
              <a:t>Serves:</a:t>
            </a:r>
            <a:endParaRPr b="1">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People who are transitioning from careers who are seeking for support and guidance</a:t>
            </a:r>
            <a:endParaRPr>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Individuals wanting accountability and motivation to pursue growth opportunities.</a:t>
            </a:r>
            <a:endParaRPr>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Those interested in experimental learning rather than traditional mentorship.</a:t>
            </a:r>
            <a:endParaRPr b="1">
              <a:latin typeface="Lato"/>
              <a:ea typeface="Lato"/>
              <a:cs typeface="Lato"/>
              <a:sym typeface="Lato"/>
            </a:endParaRPr>
          </a:p>
          <a:p>
            <a:pPr indent="-317500" lvl="0" marL="457200" rtl="0" algn="l">
              <a:lnSpc>
                <a:spcPct val="150000"/>
              </a:lnSpc>
              <a:spcBef>
                <a:spcPts val="0"/>
              </a:spcBef>
              <a:spcAft>
                <a:spcPts val="0"/>
              </a:spcAft>
              <a:buSzPts val="1400"/>
              <a:buFont typeface="Lato"/>
              <a:buChar char="-"/>
            </a:pPr>
            <a:r>
              <a:rPr b="1" lang="en">
                <a:latin typeface="Lato"/>
                <a:ea typeface="Lato"/>
                <a:cs typeface="Lato"/>
                <a:sym typeface="Lato"/>
              </a:rPr>
              <a:t>Might leave out:</a:t>
            </a:r>
            <a:endParaRPr b="1">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People in rural areas who have no access.</a:t>
            </a:r>
            <a:endParaRPr>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People who are not working, such as children and elderly adults.</a:t>
            </a:r>
            <a:endParaRPr>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Individuals in sensitive or confidential professions who cannot safely share workplace access.</a:t>
            </a:r>
            <a:endParaRPr>
              <a:latin typeface="Lato"/>
              <a:ea typeface="Lato"/>
              <a:cs typeface="Lato"/>
              <a:sym typeface="Lato"/>
            </a:endParaRPr>
          </a:p>
          <a:p>
            <a:pPr indent="-317500" lvl="1" marL="914400" rtl="0" algn="l">
              <a:lnSpc>
                <a:spcPct val="150000"/>
              </a:lnSpc>
              <a:spcBef>
                <a:spcPts val="0"/>
              </a:spcBef>
              <a:spcAft>
                <a:spcPts val="0"/>
              </a:spcAft>
              <a:buSzPts val="1400"/>
              <a:buFont typeface="Lato"/>
              <a:buChar char="-"/>
            </a:pPr>
            <a:r>
              <a:rPr lang="en">
                <a:latin typeface="Lato"/>
                <a:ea typeface="Lato"/>
                <a:cs typeface="Lato"/>
                <a:sym typeface="Lato"/>
              </a:rPr>
              <a:t>Users who are introverted or anxious about public participation and might prefer more private or passive learning options</a:t>
            </a:r>
            <a:endParaRPr>
              <a:latin typeface="Lato"/>
              <a:ea typeface="Lato"/>
              <a:cs typeface="Lato"/>
              <a:sym typeface="Lato"/>
            </a:endParaRPr>
          </a:p>
        </p:txBody>
      </p:sp>
      <p:sp>
        <p:nvSpPr>
          <p:cNvPr id="412" name="Google Shape;412;p52"/>
          <p:cNvSpPr txBox="1"/>
          <p:nvPr>
            <p:ph type="title"/>
          </p:nvPr>
        </p:nvSpPr>
        <p:spPr>
          <a:xfrm>
            <a:off x="727650" y="126670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does it serve? Who might it leave out?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 you!</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4"/>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grpSp>
        <p:nvGrpSpPr>
          <p:cNvPr id="427" name="Google Shape;427;p55"/>
          <p:cNvGrpSpPr/>
          <p:nvPr/>
        </p:nvGrpSpPr>
        <p:grpSpPr>
          <a:xfrm>
            <a:off x="4784250" y="231300"/>
            <a:ext cx="4067400" cy="991200"/>
            <a:chOff x="245875" y="298800"/>
            <a:chExt cx="4067400" cy="991200"/>
          </a:xfrm>
        </p:grpSpPr>
        <p:sp>
          <p:nvSpPr>
            <p:cNvPr id="428" name="Google Shape;428;p55"/>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29" name="Google Shape;429;p55"/>
            <p:cNvSpPr txBox="1"/>
            <p:nvPr/>
          </p:nvSpPr>
          <p:spPr>
            <a:xfrm>
              <a:off x="303775" y="3000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met a </a:t>
              </a:r>
              <a:r>
                <a:rPr b="1" lang="en" sz="1500"/>
                <a:t>73-year-old</a:t>
              </a:r>
              <a:r>
                <a:rPr b="1" lang="en" sz="1500"/>
                <a:t> man who makes audiobooks.</a:t>
              </a:r>
              <a:endParaRPr b="1" sz="1700">
                <a:solidFill>
                  <a:schemeClr val="accent1"/>
                </a:solidFill>
                <a:latin typeface="Lato"/>
                <a:ea typeface="Lato"/>
                <a:cs typeface="Lato"/>
                <a:sym typeface="Lato"/>
              </a:endParaRPr>
            </a:p>
          </p:txBody>
        </p:sp>
      </p:grpSp>
      <p:sp>
        <p:nvSpPr>
          <p:cNvPr id="430" name="Google Shape;430;p55"/>
          <p:cNvSpPr/>
          <p:nvPr/>
        </p:nvSpPr>
        <p:spPr>
          <a:xfrm>
            <a:off x="4784250" y="136545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31" name="Google Shape;431;p55"/>
          <p:cNvSpPr txBox="1"/>
          <p:nvPr/>
        </p:nvSpPr>
        <p:spPr>
          <a:xfrm>
            <a:off x="4784250" y="1365450"/>
            <a:ext cx="3951600" cy="8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were surprised to realize that he doesn’t like &amp; is not willing to read negative comments under his podcasts.</a:t>
            </a:r>
            <a:endParaRPr b="1" sz="1500"/>
          </a:p>
          <a:p>
            <a:pPr indent="0" lvl="0" marL="0" rtl="0" algn="l">
              <a:lnSpc>
                <a:spcPct val="115000"/>
              </a:lnSpc>
              <a:spcBef>
                <a:spcPts val="0"/>
              </a:spcBef>
              <a:spcAft>
                <a:spcPts val="0"/>
              </a:spcAft>
              <a:buNone/>
            </a:pPr>
            <a:r>
              <a:t/>
            </a:r>
            <a:endParaRPr b="1" sz="1500"/>
          </a:p>
        </p:txBody>
      </p:sp>
      <p:grpSp>
        <p:nvGrpSpPr>
          <p:cNvPr id="432" name="Google Shape;432;p55"/>
          <p:cNvGrpSpPr/>
          <p:nvPr/>
        </p:nvGrpSpPr>
        <p:grpSpPr>
          <a:xfrm>
            <a:off x="4784250" y="2520499"/>
            <a:ext cx="4067400" cy="1400470"/>
            <a:chOff x="245875" y="298800"/>
            <a:chExt cx="4067400" cy="1157700"/>
          </a:xfrm>
        </p:grpSpPr>
        <p:sp>
          <p:nvSpPr>
            <p:cNvPr id="433" name="Google Shape;433;p55"/>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34" name="Google Shape;434;p55"/>
            <p:cNvSpPr txBox="1"/>
            <p:nvPr/>
          </p:nvSpPr>
          <p:spPr>
            <a:xfrm>
              <a:off x="303775" y="300000"/>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wonder if it means he needs more encouragement and advice in a more friendly way.</a:t>
              </a:r>
              <a:endParaRPr b="1" sz="1500">
                <a:solidFill>
                  <a:schemeClr val="accent1"/>
                </a:solidFill>
                <a:latin typeface="Lato"/>
                <a:ea typeface="Lato"/>
                <a:cs typeface="Lato"/>
                <a:sym typeface="Lato"/>
              </a:endParaRPr>
            </a:p>
          </p:txBody>
        </p:sp>
      </p:grpSp>
      <p:grpSp>
        <p:nvGrpSpPr>
          <p:cNvPr id="435" name="Google Shape;435;p55"/>
          <p:cNvGrpSpPr/>
          <p:nvPr/>
        </p:nvGrpSpPr>
        <p:grpSpPr>
          <a:xfrm>
            <a:off x="4784250" y="3920975"/>
            <a:ext cx="4067400" cy="991200"/>
            <a:chOff x="245875" y="298800"/>
            <a:chExt cx="4067400" cy="991200"/>
          </a:xfrm>
        </p:grpSpPr>
        <p:sp>
          <p:nvSpPr>
            <p:cNvPr id="436" name="Google Shape;436;p55"/>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37" name="Google Shape;437;p55"/>
            <p:cNvSpPr txBox="1"/>
            <p:nvPr/>
          </p:nvSpPr>
          <p:spPr>
            <a:xfrm>
              <a:off x="303775" y="3455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It would be game-changing to help him accept those comments in a different way.</a:t>
              </a:r>
              <a:endParaRPr b="1" sz="1500">
                <a:solidFill>
                  <a:schemeClr val="accent1"/>
                </a:solidFill>
                <a:latin typeface="Lato"/>
                <a:ea typeface="Lato"/>
                <a:cs typeface="Lato"/>
                <a:sym typeface="Lato"/>
              </a:endParaRPr>
            </a:p>
          </p:txBody>
        </p:sp>
      </p:grpSp>
      <p:sp>
        <p:nvSpPr>
          <p:cNvPr id="438" name="Google Shape;438;p55"/>
          <p:cNvSpPr txBox="1"/>
          <p:nvPr/>
        </p:nvSpPr>
        <p:spPr>
          <a:xfrm>
            <a:off x="607925" y="1350100"/>
            <a:ext cx="38661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POVs from Studio 2 (#1) </a:t>
            </a:r>
            <a:endParaRPr b="1" sz="2000">
              <a:solidFill>
                <a:schemeClr val="accent1"/>
              </a:solidFill>
              <a:latin typeface="Lato"/>
              <a:ea typeface="Lato"/>
              <a:cs typeface="Lato"/>
              <a:sym typeface="La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grpSp>
        <p:nvGrpSpPr>
          <p:cNvPr id="443" name="Google Shape;443;p56"/>
          <p:cNvGrpSpPr/>
          <p:nvPr/>
        </p:nvGrpSpPr>
        <p:grpSpPr>
          <a:xfrm>
            <a:off x="4784250" y="231300"/>
            <a:ext cx="4067400" cy="991200"/>
            <a:chOff x="245875" y="298800"/>
            <a:chExt cx="4067400" cy="991200"/>
          </a:xfrm>
        </p:grpSpPr>
        <p:sp>
          <p:nvSpPr>
            <p:cNvPr id="444" name="Google Shape;444;p56"/>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45" name="Google Shape;445;p56"/>
            <p:cNvSpPr txBox="1"/>
            <p:nvPr/>
          </p:nvSpPr>
          <p:spPr>
            <a:xfrm>
              <a:off x="303775" y="3000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met Finn who is a 12-year-old middle schooler from </a:t>
              </a:r>
              <a:r>
                <a:rPr b="1" lang="en" sz="1500"/>
                <a:t>Israel</a:t>
              </a:r>
              <a:r>
                <a:rPr b="1" lang="en" sz="1500"/>
                <a:t>.</a:t>
              </a:r>
              <a:endParaRPr b="1" sz="1700">
                <a:solidFill>
                  <a:schemeClr val="accent1"/>
                </a:solidFill>
                <a:latin typeface="Lato"/>
                <a:ea typeface="Lato"/>
                <a:cs typeface="Lato"/>
                <a:sym typeface="Lato"/>
              </a:endParaRPr>
            </a:p>
          </p:txBody>
        </p:sp>
      </p:grpSp>
      <p:sp>
        <p:nvSpPr>
          <p:cNvPr id="446" name="Google Shape;446;p56"/>
          <p:cNvSpPr/>
          <p:nvPr/>
        </p:nvSpPr>
        <p:spPr>
          <a:xfrm>
            <a:off x="4784250" y="136545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47" name="Google Shape;447;p56"/>
          <p:cNvSpPr txBox="1"/>
          <p:nvPr/>
        </p:nvSpPr>
        <p:spPr>
          <a:xfrm>
            <a:off x="4784250" y="1365450"/>
            <a:ext cx="3951600" cy="8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were surprised to realize that he feels that him and his friends are targeted by some of his teachers.</a:t>
            </a:r>
            <a:endParaRPr b="1" sz="1500"/>
          </a:p>
          <a:p>
            <a:pPr indent="0" lvl="0" marL="0" rtl="0" algn="l">
              <a:lnSpc>
                <a:spcPct val="115000"/>
              </a:lnSpc>
              <a:spcBef>
                <a:spcPts val="0"/>
              </a:spcBef>
              <a:spcAft>
                <a:spcPts val="0"/>
              </a:spcAft>
              <a:buNone/>
            </a:pPr>
            <a:r>
              <a:t/>
            </a:r>
            <a:endParaRPr b="1" sz="1500"/>
          </a:p>
        </p:txBody>
      </p:sp>
      <p:grpSp>
        <p:nvGrpSpPr>
          <p:cNvPr id="448" name="Google Shape;448;p56"/>
          <p:cNvGrpSpPr/>
          <p:nvPr/>
        </p:nvGrpSpPr>
        <p:grpSpPr>
          <a:xfrm>
            <a:off x="4784250" y="2520499"/>
            <a:ext cx="4067400" cy="1400470"/>
            <a:chOff x="245875" y="298800"/>
            <a:chExt cx="4067400" cy="1157700"/>
          </a:xfrm>
        </p:grpSpPr>
        <p:sp>
          <p:nvSpPr>
            <p:cNvPr id="449" name="Google Shape;449;p56"/>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50" name="Google Shape;450;p56"/>
            <p:cNvSpPr txBox="1"/>
            <p:nvPr/>
          </p:nvSpPr>
          <p:spPr>
            <a:xfrm>
              <a:off x="303775" y="300000"/>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wonder if this means that Finn chooses to disengage from unwelcoming environments.</a:t>
              </a:r>
              <a:endParaRPr b="1" sz="1500">
                <a:solidFill>
                  <a:schemeClr val="accent1"/>
                </a:solidFill>
                <a:latin typeface="Lato"/>
                <a:ea typeface="Lato"/>
                <a:cs typeface="Lato"/>
                <a:sym typeface="Lato"/>
              </a:endParaRPr>
            </a:p>
          </p:txBody>
        </p:sp>
      </p:grpSp>
      <p:grpSp>
        <p:nvGrpSpPr>
          <p:cNvPr id="451" name="Google Shape;451;p56"/>
          <p:cNvGrpSpPr/>
          <p:nvPr/>
        </p:nvGrpSpPr>
        <p:grpSpPr>
          <a:xfrm>
            <a:off x="4784250" y="3920975"/>
            <a:ext cx="4067400" cy="991200"/>
            <a:chOff x="245875" y="298800"/>
            <a:chExt cx="4067400" cy="991200"/>
          </a:xfrm>
        </p:grpSpPr>
        <p:sp>
          <p:nvSpPr>
            <p:cNvPr id="452" name="Google Shape;452;p56"/>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53" name="Google Shape;453;p56"/>
            <p:cNvSpPr txBox="1"/>
            <p:nvPr/>
          </p:nvSpPr>
          <p:spPr>
            <a:xfrm>
              <a:off x="303775" y="3455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It would be game-changing to access Finn’s engagement.</a:t>
              </a:r>
              <a:endParaRPr b="1" sz="1500">
                <a:solidFill>
                  <a:schemeClr val="accent1"/>
                </a:solidFill>
                <a:latin typeface="Lato"/>
                <a:ea typeface="Lato"/>
                <a:cs typeface="Lato"/>
                <a:sym typeface="Lato"/>
              </a:endParaRPr>
            </a:p>
          </p:txBody>
        </p:sp>
      </p:grpSp>
      <p:sp>
        <p:nvSpPr>
          <p:cNvPr id="454" name="Google Shape;454;p56"/>
          <p:cNvSpPr txBox="1"/>
          <p:nvPr/>
        </p:nvSpPr>
        <p:spPr>
          <a:xfrm>
            <a:off x="607925" y="1350100"/>
            <a:ext cx="38661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POVs from Studio 2 (#2)</a:t>
            </a:r>
            <a:endParaRPr b="1" sz="2000">
              <a:solidFill>
                <a:schemeClr val="accent1"/>
              </a:solidFill>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grpSp>
        <p:nvGrpSpPr>
          <p:cNvPr id="459" name="Google Shape;459;p57"/>
          <p:cNvGrpSpPr/>
          <p:nvPr/>
        </p:nvGrpSpPr>
        <p:grpSpPr>
          <a:xfrm>
            <a:off x="4784250" y="231300"/>
            <a:ext cx="4067400" cy="991200"/>
            <a:chOff x="245875" y="298800"/>
            <a:chExt cx="4067400" cy="991200"/>
          </a:xfrm>
        </p:grpSpPr>
        <p:sp>
          <p:nvSpPr>
            <p:cNvPr id="460" name="Google Shape;460;p57"/>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61" name="Google Shape;461;p57"/>
            <p:cNvSpPr txBox="1"/>
            <p:nvPr/>
          </p:nvSpPr>
          <p:spPr>
            <a:xfrm>
              <a:off x="303775" y="3000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met a 33-year-old man who is working at an AI company.</a:t>
              </a:r>
              <a:endParaRPr b="1" sz="1700">
                <a:solidFill>
                  <a:schemeClr val="accent1"/>
                </a:solidFill>
                <a:latin typeface="Lato"/>
                <a:ea typeface="Lato"/>
                <a:cs typeface="Lato"/>
                <a:sym typeface="Lato"/>
              </a:endParaRPr>
            </a:p>
          </p:txBody>
        </p:sp>
      </p:grpSp>
      <p:sp>
        <p:nvSpPr>
          <p:cNvPr id="462" name="Google Shape;462;p57"/>
          <p:cNvSpPr/>
          <p:nvPr/>
        </p:nvSpPr>
        <p:spPr>
          <a:xfrm>
            <a:off x="4784250" y="136545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63" name="Google Shape;463;p57"/>
          <p:cNvSpPr txBox="1"/>
          <p:nvPr/>
        </p:nvSpPr>
        <p:spPr>
          <a:xfrm>
            <a:off x="4784250" y="1365450"/>
            <a:ext cx="3951600" cy="8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were surprised to realize that he enjoys how efficient learning can be with AI, but also don’t trust.</a:t>
            </a:r>
            <a:endParaRPr b="1" sz="1500"/>
          </a:p>
          <a:p>
            <a:pPr indent="0" lvl="0" marL="0" rtl="0" algn="l">
              <a:lnSpc>
                <a:spcPct val="115000"/>
              </a:lnSpc>
              <a:spcBef>
                <a:spcPts val="0"/>
              </a:spcBef>
              <a:spcAft>
                <a:spcPts val="0"/>
              </a:spcAft>
              <a:buNone/>
            </a:pPr>
            <a:r>
              <a:t/>
            </a:r>
            <a:endParaRPr b="1" sz="1500"/>
          </a:p>
        </p:txBody>
      </p:sp>
      <p:grpSp>
        <p:nvGrpSpPr>
          <p:cNvPr id="464" name="Google Shape;464;p57"/>
          <p:cNvGrpSpPr/>
          <p:nvPr/>
        </p:nvGrpSpPr>
        <p:grpSpPr>
          <a:xfrm>
            <a:off x="4784250" y="2520499"/>
            <a:ext cx="4067400" cy="1400470"/>
            <a:chOff x="245875" y="298800"/>
            <a:chExt cx="4067400" cy="1157700"/>
          </a:xfrm>
        </p:grpSpPr>
        <p:sp>
          <p:nvSpPr>
            <p:cNvPr id="465" name="Google Shape;465;p57"/>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66" name="Google Shape;466;p57"/>
            <p:cNvSpPr txBox="1"/>
            <p:nvPr/>
          </p:nvSpPr>
          <p:spPr>
            <a:xfrm>
              <a:off x="303775" y="300000"/>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wonder if this means</a:t>
              </a:r>
              <a:r>
                <a:rPr b="1" lang="en" sz="1500"/>
                <a:t> that AI learning tools need to feel not just smart, but trustworthy and transparent. </a:t>
              </a:r>
              <a:endParaRPr b="1" sz="1500"/>
            </a:p>
          </p:txBody>
        </p:sp>
      </p:grpSp>
      <p:grpSp>
        <p:nvGrpSpPr>
          <p:cNvPr id="467" name="Google Shape;467;p57"/>
          <p:cNvGrpSpPr/>
          <p:nvPr/>
        </p:nvGrpSpPr>
        <p:grpSpPr>
          <a:xfrm>
            <a:off x="4784250" y="3920975"/>
            <a:ext cx="4067400" cy="991200"/>
            <a:chOff x="245875" y="298800"/>
            <a:chExt cx="4067400" cy="991200"/>
          </a:xfrm>
        </p:grpSpPr>
        <p:sp>
          <p:nvSpPr>
            <p:cNvPr id="468" name="Google Shape;468;p57"/>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69" name="Google Shape;469;p57"/>
            <p:cNvSpPr txBox="1"/>
            <p:nvPr/>
          </p:nvSpPr>
          <p:spPr>
            <a:xfrm>
              <a:off x="303775" y="3455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It would be game-changing to </a:t>
              </a:r>
              <a:r>
                <a:rPr b="1" lang="en" sz="1500"/>
                <a:t>design an AI-powered learning system that builds trust through explainability.</a:t>
              </a:r>
              <a:endParaRPr b="1" sz="1500">
                <a:solidFill>
                  <a:schemeClr val="accent1"/>
                </a:solidFill>
                <a:latin typeface="Lato"/>
                <a:ea typeface="Lato"/>
                <a:cs typeface="Lato"/>
                <a:sym typeface="Lato"/>
              </a:endParaRPr>
            </a:p>
          </p:txBody>
        </p:sp>
      </p:grpSp>
      <p:sp>
        <p:nvSpPr>
          <p:cNvPr id="470" name="Google Shape;470;p57"/>
          <p:cNvSpPr txBox="1"/>
          <p:nvPr/>
        </p:nvSpPr>
        <p:spPr>
          <a:xfrm>
            <a:off x="607925" y="1350100"/>
            <a:ext cx="38661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POVs from Studio 2 (#3) </a:t>
            </a:r>
            <a:endParaRPr b="1" sz="2000">
              <a:solidFill>
                <a:schemeClr val="accent1"/>
              </a:solidFill>
              <a:latin typeface="Lato"/>
              <a:ea typeface="Lato"/>
              <a:cs typeface="Lato"/>
              <a:sym typeface="Lat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grpSp>
        <p:nvGrpSpPr>
          <p:cNvPr id="475" name="Google Shape;475;p58"/>
          <p:cNvGrpSpPr/>
          <p:nvPr/>
        </p:nvGrpSpPr>
        <p:grpSpPr>
          <a:xfrm>
            <a:off x="4784250" y="231300"/>
            <a:ext cx="4067400" cy="991200"/>
            <a:chOff x="245875" y="298800"/>
            <a:chExt cx="4067400" cy="991200"/>
          </a:xfrm>
        </p:grpSpPr>
        <p:sp>
          <p:nvSpPr>
            <p:cNvPr id="476" name="Google Shape;476;p58"/>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77" name="Google Shape;477;p58"/>
            <p:cNvSpPr txBox="1"/>
            <p:nvPr/>
          </p:nvSpPr>
          <p:spPr>
            <a:xfrm>
              <a:off x="303775" y="3000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met Jake, a 21-year-old college student.</a:t>
              </a:r>
              <a:endParaRPr b="1" sz="1700">
                <a:solidFill>
                  <a:schemeClr val="accent1"/>
                </a:solidFill>
                <a:latin typeface="Lato"/>
                <a:ea typeface="Lato"/>
                <a:cs typeface="Lato"/>
                <a:sym typeface="Lato"/>
              </a:endParaRPr>
            </a:p>
          </p:txBody>
        </p:sp>
      </p:grpSp>
      <p:sp>
        <p:nvSpPr>
          <p:cNvPr id="478" name="Google Shape;478;p58"/>
          <p:cNvSpPr/>
          <p:nvPr/>
        </p:nvSpPr>
        <p:spPr>
          <a:xfrm>
            <a:off x="4784250" y="1322675"/>
            <a:ext cx="4067400" cy="1113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79" name="Google Shape;479;p58"/>
          <p:cNvSpPr txBox="1"/>
          <p:nvPr/>
        </p:nvSpPr>
        <p:spPr>
          <a:xfrm>
            <a:off x="4784250" y="1307325"/>
            <a:ext cx="3951600" cy="99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were surprised to realize that he </a:t>
            </a:r>
            <a:r>
              <a:rPr b="1" lang="en" sz="1500"/>
              <a:t>spends</a:t>
            </a:r>
            <a:r>
              <a:rPr b="1" lang="en" sz="1500"/>
              <a:t> 6+ hours learning </a:t>
            </a:r>
            <a:r>
              <a:rPr b="1" lang="en" sz="1500"/>
              <a:t>every day</a:t>
            </a:r>
            <a:r>
              <a:rPr b="1" lang="en" sz="1500"/>
              <a:t> but feels left in dark until he finds someone doing the same thing.</a:t>
            </a:r>
            <a:endParaRPr b="1" sz="1500"/>
          </a:p>
          <a:p>
            <a:pPr indent="0" lvl="0" marL="0" rtl="0" algn="l">
              <a:lnSpc>
                <a:spcPct val="115000"/>
              </a:lnSpc>
              <a:spcBef>
                <a:spcPts val="0"/>
              </a:spcBef>
              <a:spcAft>
                <a:spcPts val="0"/>
              </a:spcAft>
              <a:buNone/>
            </a:pPr>
            <a:r>
              <a:t/>
            </a:r>
            <a:endParaRPr b="1" sz="1500"/>
          </a:p>
        </p:txBody>
      </p:sp>
      <p:grpSp>
        <p:nvGrpSpPr>
          <p:cNvPr id="480" name="Google Shape;480;p58"/>
          <p:cNvGrpSpPr/>
          <p:nvPr/>
        </p:nvGrpSpPr>
        <p:grpSpPr>
          <a:xfrm>
            <a:off x="4784250" y="2535849"/>
            <a:ext cx="4067400" cy="1400470"/>
            <a:chOff x="245875" y="298800"/>
            <a:chExt cx="4067400" cy="1157700"/>
          </a:xfrm>
        </p:grpSpPr>
        <p:sp>
          <p:nvSpPr>
            <p:cNvPr id="481" name="Google Shape;481;p58"/>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82" name="Google Shape;482;p58"/>
            <p:cNvSpPr txBox="1"/>
            <p:nvPr/>
          </p:nvSpPr>
          <p:spPr>
            <a:xfrm>
              <a:off x="303775" y="300000"/>
              <a:ext cx="3951600" cy="11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We wonder if this means that he learns best from sharing knowledge or </a:t>
              </a:r>
              <a:r>
                <a:rPr b="1" lang="en" sz="1500"/>
                <a:t>receiving</a:t>
              </a:r>
              <a:r>
                <a:rPr b="1" lang="en" sz="1500"/>
                <a:t> feedback from peers.</a:t>
              </a:r>
              <a:endParaRPr b="1" sz="1500">
                <a:solidFill>
                  <a:schemeClr val="accent1"/>
                </a:solidFill>
                <a:latin typeface="Lato"/>
                <a:ea typeface="Lato"/>
                <a:cs typeface="Lato"/>
                <a:sym typeface="Lato"/>
              </a:endParaRPr>
            </a:p>
          </p:txBody>
        </p:sp>
      </p:grpSp>
      <p:grpSp>
        <p:nvGrpSpPr>
          <p:cNvPr id="483" name="Google Shape;483;p58"/>
          <p:cNvGrpSpPr/>
          <p:nvPr/>
        </p:nvGrpSpPr>
        <p:grpSpPr>
          <a:xfrm>
            <a:off x="4784250" y="3920975"/>
            <a:ext cx="4067400" cy="991200"/>
            <a:chOff x="245875" y="298800"/>
            <a:chExt cx="4067400" cy="991200"/>
          </a:xfrm>
        </p:grpSpPr>
        <p:sp>
          <p:nvSpPr>
            <p:cNvPr id="484" name="Google Shape;484;p58"/>
            <p:cNvSpPr/>
            <p:nvPr/>
          </p:nvSpPr>
          <p:spPr>
            <a:xfrm>
              <a:off x="245875" y="298800"/>
              <a:ext cx="4067400" cy="99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85" name="Google Shape;485;p58"/>
            <p:cNvSpPr txBox="1"/>
            <p:nvPr/>
          </p:nvSpPr>
          <p:spPr>
            <a:xfrm>
              <a:off x="303775" y="345500"/>
              <a:ext cx="3951600" cy="91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t>It would be game-changing to help him feel supportive when learning.</a:t>
              </a:r>
              <a:endParaRPr b="1" sz="1500">
                <a:solidFill>
                  <a:schemeClr val="accent1"/>
                </a:solidFill>
                <a:latin typeface="Lato"/>
                <a:ea typeface="Lato"/>
                <a:cs typeface="Lato"/>
                <a:sym typeface="Lato"/>
              </a:endParaRPr>
            </a:p>
          </p:txBody>
        </p:sp>
      </p:grpSp>
      <p:sp>
        <p:nvSpPr>
          <p:cNvPr id="486" name="Google Shape;486;p58"/>
          <p:cNvSpPr txBox="1"/>
          <p:nvPr/>
        </p:nvSpPr>
        <p:spPr>
          <a:xfrm>
            <a:off x="607925" y="1350100"/>
            <a:ext cx="38661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accent1"/>
                </a:solidFill>
                <a:latin typeface="Lato"/>
                <a:ea typeface="Lato"/>
                <a:cs typeface="Lato"/>
                <a:sym typeface="Lato"/>
              </a:rPr>
              <a:t>POVs from Studio 2 (#4) </a:t>
            </a:r>
            <a:endParaRPr b="1" sz="2000">
              <a:solidFill>
                <a:schemeClr val="accent1"/>
              </a:solidFill>
              <a:latin typeface="Lato"/>
              <a:ea typeface="Lato"/>
              <a:cs typeface="Lato"/>
              <a:sym typeface="Lat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59"/>
          <p:cNvSpPr txBox="1"/>
          <p:nvPr>
            <p:ph type="title"/>
          </p:nvPr>
        </p:nvSpPr>
        <p:spPr>
          <a:xfrm>
            <a:off x="727650" y="56530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 Brainstorming #1</a:t>
            </a:r>
            <a:endParaRPr/>
          </a:p>
        </p:txBody>
      </p:sp>
      <p:sp>
        <p:nvSpPr>
          <p:cNvPr id="492" name="Google Shape;492;p59"/>
          <p:cNvSpPr txBox="1"/>
          <p:nvPr/>
        </p:nvSpPr>
        <p:spPr>
          <a:xfrm>
            <a:off x="5004900" y="135750"/>
            <a:ext cx="41391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accent1"/>
              </a:solidFill>
              <a:latin typeface="Lato"/>
              <a:ea typeface="Lato"/>
              <a:cs typeface="Lato"/>
              <a:sym typeface="Lato"/>
            </a:endParaRPr>
          </a:p>
        </p:txBody>
      </p:sp>
      <p:pic>
        <p:nvPicPr>
          <p:cNvPr id="493" name="Google Shape;493;p59" title="Screenshot 2025-10-08 at 11.01.36 PM.png"/>
          <p:cNvPicPr preferRelativeResize="0"/>
          <p:nvPr/>
        </p:nvPicPr>
        <p:blipFill>
          <a:blip r:embed="rId3">
            <a:alphaModFix/>
          </a:blip>
          <a:stretch>
            <a:fillRect/>
          </a:stretch>
        </p:blipFill>
        <p:spPr>
          <a:xfrm>
            <a:off x="152400" y="1252900"/>
            <a:ext cx="6324600" cy="36766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0"/>
          <p:cNvSpPr txBox="1"/>
          <p:nvPr>
            <p:ph type="title"/>
          </p:nvPr>
        </p:nvSpPr>
        <p:spPr>
          <a:xfrm>
            <a:off x="727650" y="56530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 Brainstorming #2</a:t>
            </a:r>
            <a:endParaRPr/>
          </a:p>
        </p:txBody>
      </p:sp>
      <p:pic>
        <p:nvPicPr>
          <p:cNvPr id="499" name="Google Shape;499;p60" title="Screenshot 2025-10-08 at 11.02.39 PM.png"/>
          <p:cNvPicPr preferRelativeResize="0"/>
          <p:nvPr/>
        </p:nvPicPr>
        <p:blipFill>
          <a:blip r:embed="rId3">
            <a:alphaModFix/>
          </a:blip>
          <a:stretch>
            <a:fillRect/>
          </a:stretch>
        </p:blipFill>
        <p:spPr>
          <a:xfrm>
            <a:off x="472800" y="1226125"/>
            <a:ext cx="5494124" cy="3384850"/>
          </a:xfrm>
          <a:prstGeom prst="rect">
            <a:avLst/>
          </a:prstGeom>
          <a:noFill/>
          <a:ln>
            <a:noFill/>
          </a:ln>
        </p:spPr>
      </p:pic>
      <p:pic>
        <p:nvPicPr>
          <p:cNvPr id="500" name="Google Shape;500;p60" title="Screenshot 2025-10-08 at 11.02.51 PM.png"/>
          <p:cNvPicPr preferRelativeResize="0"/>
          <p:nvPr/>
        </p:nvPicPr>
        <p:blipFill>
          <a:blip r:embed="rId4">
            <a:alphaModFix/>
          </a:blip>
          <a:stretch>
            <a:fillRect/>
          </a:stretch>
        </p:blipFill>
        <p:spPr>
          <a:xfrm>
            <a:off x="866675" y="4550350"/>
            <a:ext cx="5160375" cy="5931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61"/>
          <p:cNvSpPr txBox="1"/>
          <p:nvPr>
            <p:ph type="title"/>
          </p:nvPr>
        </p:nvSpPr>
        <p:spPr>
          <a:xfrm>
            <a:off x="727650" y="56530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 Brainstorming #3</a:t>
            </a:r>
            <a:endParaRPr/>
          </a:p>
        </p:txBody>
      </p:sp>
      <p:pic>
        <p:nvPicPr>
          <p:cNvPr id="506" name="Google Shape;506;p61" title="Screenshot 2025-10-08 at 11.03.30 PM.png"/>
          <p:cNvPicPr preferRelativeResize="0"/>
          <p:nvPr/>
        </p:nvPicPr>
        <p:blipFill>
          <a:blip r:embed="rId3">
            <a:alphaModFix/>
          </a:blip>
          <a:stretch>
            <a:fillRect/>
          </a:stretch>
        </p:blipFill>
        <p:spPr>
          <a:xfrm>
            <a:off x="169725" y="1296200"/>
            <a:ext cx="5351017" cy="38473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2"/>
          <p:cNvSpPr txBox="1"/>
          <p:nvPr/>
        </p:nvSpPr>
        <p:spPr>
          <a:xfrm>
            <a:off x="996575" y="1395900"/>
            <a:ext cx="7282200" cy="45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Assumption 2 Full Audio: </a:t>
            </a:r>
            <a:r>
              <a:rPr lang="en" sz="1300" u="sng">
                <a:solidFill>
                  <a:schemeClr val="hlink"/>
                </a:solidFill>
                <a:latin typeface="Lato"/>
                <a:ea typeface="Lato"/>
                <a:cs typeface="Lato"/>
                <a:sym typeface="Lato"/>
                <a:hlinkClick r:id="rId3"/>
              </a:rPr>
              <a:t>https://drive.google.com/file/d/1oqHj-hJVCzbSnNkH6PKNcZ7GGwgzJX3R/view?usp=sharing</a:t>
            </a:r>
            <a:endParaRPr sz="1300">
              <a:solidFill>
                <a:schemeClr val="accent1"/>
              </a:solidFill>
              <a:latin typeface="Lato"/>
              <a:ea typeface="Lato"/>
              <a:cs typeface="Lato"/>
              <a:sym typeface="Lato"/>
            </a:endParaRPr>
          </a:p>
          <a:p>
            <a:pPr indent="0" lvl="0" marL="0" rtl="0" algn="l">
              <a:spcBef>
                <a:spcPts val="0"/>
              </a:spcBef>
              <a:spcAft>
                <a:spcPts val="0"/>
              </a:spcAft>
              <a:buNone/>
            </a:pPr>
            <a:r>
              <a:t/>
            </a:r>
            <a:endParaRPr sz="1300">
              <a:solidFill>
                <a:schemeClr val="accent1"/>
              </a:solidFill>
              <a:latin typeface="Lato"/>
              <a:ea typeface="Lato"/>
              <a:cs typeface="Lato"/>
              <a:sym typeface="Lato"/>
            </a:endParaRPr>
          </a:p>
          <a:p>
            <a:pPr indent="0" lvl="0" marL="0" rtl="0" algn="l">
              <a:spcBef>
                <a:spcPts val="0"/>
              </a:spcBef>
              <a:spcAft>
                <a:spcPts val="0"/>
              </a:spcAft>
              <a:buNone/>
            </a:pPr>
            <a:r>
              <a:t/>
            </a:r>
            <a:endParaRPr sz="1300">
              <a:solidFill>
                <a:schemeClr val="accent1"/>
              </a:solidFill>
              <a:latin typeface="Lato"/>
              <a:ea typeface="Lato"/>
              <a:cs typeface="Lato"/>
              <a:sym typeface="Lato"/>
            </a:endParaRPr>
          </a:p>
          <a:p>
            <a:pPr indent="0" lvl="0" marL="0" rtl="0" algn="l">
              <a:spcBef>
                <a:spcPts val="0"/>
              </a:spcBef>
              <a:spcAft>
                <a:spcPts val="0"/>
              </a:spcAft>
              <a:buNone/>
            </a:pPr>
            <a:r>
              <a:t/>
            </a:r>
            <a:endParaRPr sz="1300">
              <a:solidFill>
                <a:schemeClr val="accent1"/>
              </a:solidFill>
              <a:latin typeface="Lato"/>
              <a:ea typeface="Lato"/>
              <a:cs typeface="Lato"/>
              <a:sym typeface="Lato"/>
            </a:endParaRPr>
          </a:p>
          <a:p>
            <a:pPr indent="0" lvl="0" marL="0" rtl="0" algn="l">
              <a:spcBef>
                <a:spcPts val="0"/>
              </a:spcBef>
              <a:spcAft>
                <a:spcPts val="0"/>
              </a:spcAft>
              <a:buNone/>
            </a:pPr>
            <a:r>
              <a:t/>
            </a:r>
            <a:endParaRPr sz="1300">
              <a:solidFill>
                <a:schemeClr val="accent1"/>
              </a:solidFill>
              <a:latin typeface="Lato"/>
              <a:ea typeface="Lato"/>
              <a:cs typeface="Lato"/>
              <a:sym typeface="Lato"/>
            </a:endParaRPr>
          </a:p>
          <a:p>
            <a:pPr indent="0" lvl="0" marL="0" rtl="0" algn="l">
              <a:spcBef>
                <a:spcPts val="0"/>
              </a:spcBef>
              <a:spcAft>
                <a:spcPts val="0"/>
              </a:spcAft>
              <a:buNone/>
            </a:pPr>
            <a:r>
              <a:rPr b="1" lang="en" sz="1500">
                <a:solidFill>
                  <a:schemeClr val="accent1"/>
                </a:solidFill>
                <a:highlight>
                  <a:srgbClr val="FFFF00"/>
                </a:highlight>
                <a:latin typeface="Lato"/>
                <a:ea typeface="Lato"/>
                <a:cs typeface="Lato"/>
                <a:sym typeface="Lato"/>
              </a:rPr>
              <a:t>This file includes our POV, HMW, Solutions, Results, and Ethical Implications: </a:t>
            </a:r>
            <a:r>
              <a:rPr b="1" lang="en" u="sng">
                <a:solidFill>
                  <a:srgbClr val="2200CC"/>
                </a:solidFill>
                <a:highlight>
                  <a:srgbClr val="FFFF00"/>
                </a:highlight>
                <a:hlinkClick r:id="rId4">
                  <a:extLst>
                    <a:ext uri="{A12FA001-AC4F-418D-AE19-62706E023703}">
                      <ahyp:hlinkClr val="tx"/>
                    </a:ext>
                  </a:extLst>
                </a:hlinkClick>
              </a:rPr>
              <a:t>https://docs.google.com/document/d/1_cNkb2QEjOrBQ_cgSI1bd3bWN58rdVBaalGyy5HTC4Y/edit?tab=t.14bsce8q7n63</a:t>
            </a:r>
            <a:r>
              <a:rPr b="1" lang="en" sz="1100">
                <a:highlight>
                  <a:srgbClr val="FFFF00"/>
                </a:highlight>
              </a:rPr>
              <a:t> </a:t>
            </a:r>
            <a:r>
              <a:rPr b="1" lang="en" sz="1300">
                <a:solidFill>
                  <a:schemeClr val="accent1"/>
                </a:solidFill>
                <a:highlight>
                  <a:srgbClr val="FFFF00"/>
                </a:highlight>
                <a:latin typeface="Lato"/>
                <a:ea typeface="Lato"/>
                <a:cs typeface="Lato"/>
                <a:sym typeface="Lato"/>
              </a:rPr>
              <a:t> </a:t>
            </a:r>
            <a:endParaRPr b="1" sz="1300">
              <a:solidFill>
                <a:schemeClr val="accent1"/>
              </a:solidFill>
              <a:highlight>
                <a:srgbClr val="FFFF00"/>
              </a:highlight>
              <a:latin typeface="Lato"/>
              <a:ea typeface="Lato"/>
              <a:cs typeface="Lato"/>
              <a:sym typeface="Lato"/>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63" title="Screenshot 2025-10-09 at 1.31.25 PM.png"/>
          <p:cNvPicPr preferRelativeResize="0"/>
          <p:nvPr/>
        </p:nvPicPr>
        <p:blipFill>
          <a:blip r:embed="rId3">
            <a:alphaModFix/>
          </a:blip>
          <a:stretch>
            <a:fillRect/>
          </a:stretch>
        </p:blipFill>
        <p:spPr>
          <a:xfrm>
            <a:off x="2161976" y="0"/>
            <a:ext cx="7027594" cy="5143499"/>
          </a:xfrm>
          <a:prstGeom prst="rect">
            <a:avLst/>
          </a:prstGeom>
          <a:noFill/>
          <a:ln>
            <a:noFill/>
          </a:ln>
        </p:spPr>
      </p:pic>
      <p:sp>
        <p:nvSpPr>
          <p:cNvPr id="517" name="Google Shape;517;p63"/>
          <p:cNvSpPr txBox="1"/>
          <p:nvPr>
            <p:ph type="title"/>
          </p:nvPr>
        </p:nvSpPr>
        <p:spPr>
          <a:xfrm>
            <a:off x="347025" y="1244225"/>
            <a:ext cx="2431500" cy="193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Prototype </a:t>
            </a:r>
            <a:endParaRPr/>
          </a:p>
          <a:p>
            <a:pPr indent="0" lvl="0" marL="0" rtl="0" algn="l">
              <a:spcBef>
                <a:spcPts val="0"/>
              </a:spcBef>
              <a:spcAft>
                <a:spcPts val="0"/>
              </a:spcAft>
              <a:buNone/>
            </a:pPr>
            <a:r>
              <a:rPr lang="en"/>
              <a:t>Experience 1</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4"/>
          <p:cNvSpPr txBox="1"/>
          <p:nvPr>
            <p:ph type="title"/>
          </p:nvPr>
        </p:nvSpPr>
        <p:spPr>
          <a:xfrm>
            <a:off x="758525" y="1516050"/>
            <a:ext cx="2699100" cy="2111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Prototype Experience 2</a:t>
            </a:r>
            <a:endParaRPr/>
          </a:p>
        </p:txBody>
      </p:sp>
      <p:pic>
        <p:nvPicPr>
          <p:cNvPr id="523" name="Google Shape;523;p64" title="Screenshot 2025-10-09 at 1.31.58 PM.png"/>
          <p:cNvPicPr preferRelativeResize="0"/>
          <p:nvPr/>
        </p:nvPicPr>
        <p:blipFill>
          <a:blip r:embed="rId3">
            <a:alphaModFix/>
          </a:blip>
          <a:stretch>
            <a:fillRect/>
          </a:stretch>
        </p:blipFill>
        <p:spPr>
          <a:xfrm>
            <a:off x="3335825" y="0"/>
            <a:ext cx="5859602" cy="2408374"/>
          </a:xfrm>
          <a:prstGeom prst="rect">
            <a:avLst/>
          </a:prstGeom>
          <a:noFill/>
          <a:ln>
            <a:noFill/>
          </a:ln>
        </p:spPr>
      </p:pic>
      <p:pic>
        <p:nvPicPr>
          <p:cNvPr id="524" name="Google Shape;524;p64" title="Screenshot 2025-10-09 at 1.32.15 PM.png"/>
          <p:cNvPicPr preferRelativeResize="0"/>
          <p:nvPr/>
        </p:nvPicPr>
        <p:blipFill rotWithShape="1">
          <a:blip r:embed="rId4">
            <a:alphaModFix/>
          </a:blip>
          <a:srcRect b="-8225" l="-5462" r="0" t="0"/>
          <a:stretch/>
        </p:blipFill>
        <p:spPr>
          <a:xfrm>
            <a:off x="3169425" y="2408375"/>
            <a:ext cx="5740874" cy="273512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65"/>
          <p:cNvSpPr txBox="1"/>
          <p:nvPr>
            <p:ph type="title"/>
          </p:nvPr>
        </p:nvSpPr>
        <p:spPr>
          <a:xfrm>
            <a:off x="727650" y="56530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Prototype Experience 2</a:t>
            </a:r>
            <a:endParaRPr/>
          </a:p>
        </p:txBody>
      </p:sp>
      <p:pic>
        <p:nvPicPr>
          <p:cNvPr id="530" name="Google Shape;530;p65" title="Screenshot 2025-10-09 at 1.32.47 PM.png"/>
          <p:cNvPicPr preferRelativeResize="0"/>
          <p:nvPr/>
        </p:nvPicPr>
        <p:blipFill>
          <a:blip r:embed="rId3">
            <a:alphaModFix/>
          </a:blip>
          <a:stretch>
            <a:fillRect/>
          </a:stretch>
        </p:blipFill>
        <p:spPr>
          <a:xfrm>
            <a:off x="4250249" y="59625"/>
            <a:ext cx="4893749" cy="5083876"/>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66"/>
          <p:cNvSpPr txBox="1"/>
          <p:nvPr>
            <p:ph type="title"/>
          </p:nvPr>
        </p:nvSpPr>
        <p:spPr>
          <a:xfrm>
            <a:off x="213300" y="1696875"/>
            <a:ext cx="21126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Prototype Experience 3</a:t>
            </a:r>
            <a:endParaRPr/>
          </a:p>
        </p:txBody>
      </p:sp>
      <p:pic>
        <p:nvPicPr>
          <p:cNvPr id="536" name="Google Shape;536;p66" title="Screenshot 2025-10-09 at 1.33.12 PM.png"/>
          <p:cNvPicPr preferRelativeResize="0"/>
          <p:nvPr/>
        </p:nvPicPr>
        <p:blipFill>
          <a:blip r:embed="rId3">
            <a:alphaModFix/>
          </a:blip>
          <a:stretch>
            <a:fillRect/>
          </a:stretch>
        </p:blipFill>
        <p:spPr>
          <a:xfrm>
            <a:off x="2538919" y="0"/>
            <a:ext cx="6605079" cy="514349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7"/>
          <p:cNvSpPr txBox="1"/>
          <p:nvPr>
            <p:ph type="title"/>
          </p:nvPr>
        </p:nvSpPr>
        <p:spPr>
          <a:xfrm>
            <a:off x="244150" y="1635150"/>
            <a:ext cx="2081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Prototype Experience 3</a:t>
            </a:r>
            <a:endParaRPr/>
          </a:p>
        </p:txBody>
      </p:sp>
      <p:pic>
        <p:nvPicPr>
          <p:cNvPr id="542" name="Google Shape;542;p67" title="Screenshot 2025-10-09 at 1.33.34 PM.png"/>
          <p:cNvPicPr preferRelativeResize="0"/>
          <p:nvPr/>
        </p:nvPicPr>
        <p:blipFill>
          <a:blip r:embed="rId3">
            <a:alphaModFix/>
          </a:blip>
          <a:stretch>
            <a:fillRect/>
          </a:stretch>
        </p:blipFill>
        <p:spPr>
          <a:xfrm>
            <a:off x="2420226" y="707675"/>
            <a:ext cx="6548026" cy="40059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8"/>
          <p:cNvSpPr txBox="1"/>
          <p:nvPr>
            <p:ph type="title"/>
          </p:nvPr>
        </p:nvSpPr>
        <p:spPr>
          <a:xfrm>
            <a:off x="439600" y="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1 </a:t>
            </a:r>
            <a:endParaRPr/>
          </a:p>
        </p:txBody>
      </p:sp>
      <p:sp>
        <p:nvSpPr>
          <p:cNvPr id="548" name="Google Shape;548;p68"/>
          <p:cNvSpPr txBox="1"/>
          <p:nvPr/>
        </p:nvSpPr>
        <p:spPr>
          <a:xfrm>
            <a:off x="866825" y="1612700"/>
            <a:ext cx="7574700" cy="3144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t/>
            </a:r>
            <a:endParaRPr>
              <a:latin typeface="Lato"/>
              <a:ea typeface="Lato"/>
              <a:cs typeface="Lato"/>
              <a:sym typeface="Lato"/>
            </a:endParaRPr>
          </a:p>
        </p:txBody>
      </p:sp>
      <p:sp>
        <p:nvSpPr>
          <p:cNvPr id="549" name="Google Shape;549;p68"/>
          <p:cNvSpPr txBox="1"/>
          <p:nvPr/>
        </p:nvSpPr>
        <p:spPr>
          <a:xfrm>
            <a:off x="-113150" y="786275"/>
            <a:ext cx="4836000" cy="36738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SzPts val="2200"/>
              <a:buFont typeface="Lato"/>
              <a:buChar char="●"/>
            </a:pPr>
            <a:r>
              <a:rPr b="1" lang="en" sz="1600"/>
              <a:t>Worked</a:t>
            </a:r>
            <a:r>
              <a:rPr lang="en" sz="1600"/>
              <a:t>: It was amazing to see how much of a difference a little support made. The participant, who had been hesitating for a long time, finally took the leap and ended up feeling proud, relieved, and energized. Doing it together turned the whole thing from something intimidating into something exciting — more like an adventure than a challenge. She also said that having someone there to cheer her on made the experience feel less about fear and more about possibility.</a:t>
            </a:r>
            <a:endParaRPr b="1" sz="1900"/>
          </a:p>
        </p:txBody>
      </p:sp>
      <p:sp>
        <p:nvSpPr>
          <p:cNvPr id="550" name="Google Shape;550;p68"/>
          <p:cNvSpPr txBox="1"/>
          <p:nvPr/>
        </p:nvSpPr>
        <p:spPr>
          <a:xfrm>
            <a:off x="4572000" y="944850"/>
            <a:ext cx="4572000" cy="3673800"/>
          </a:xfrm>
          <a:prstGeom prst="rect">
            <a:avLst/>
          </a:prstGeom>
          <a:noFill/>
          <a:ln>
            <a:noFill/>
          </a:ln>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SzPts val="2300"/>
              <a:buFont typeface="Lato"/>
              <a:buChar char="●"/>
            </a:pPr>
            <a:r>
              <a:rPr b="1" lang="en" sz="1600"/>
              <a:t>Didn’t work</a:t>
            </a:r>
            <a:r>
              <a:rPr lang="en" sz="1600"/>
              <a:t>: The problem was that the effect didn’t last. Once the moment passed, it was hard to keep that momentum going, and there wasn’t much structure to help her turn that one bold action into a pattern of behavior. Because the activity was so personal, it was also tricky to design something that would work the same way for other people.</a:t>
            </a:r>
            <a:endParaRPr b="1" sz="20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9"/>
          <p:cNvSpPr txBox="1"/>
          <p:nvPr>
            <p:ph type="title"/>
          </p:nvPr>
        </p:nvSpPr>
        <p:spPr>
          <a:xfrm>
            <a:off x="439600" y="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1 </a:t>
            </a:r>
            <a:endParaRPr/>
          </a:p>
        </p:txBody>
      </p:sp>
      <p:sp>
        <p:nvSpPr>
          <p:cNvPr id="556" name="Google Shape;556;p69"/>
          <p:cNvSpPr txBox="1"/>
          <p:nvPr/>
        </p:nvSpPr>
        <p:spPr>
          <a:xfrm>
            <a:off x="866825" y="1612700"/>
            <a:ext cx="7574700" cy="3144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t/>
            </a:r>
            <a:endParaRPr>
              <a:latin typeface="Lato"/>
              <a:ea typeface="Lato"/>
              <a:cs typeface="Lato"/>
              <a:sym typeface="Lato"/>
            </a:endParaRPr>
          </a:p>
        </p:txBody>
      </p:sp>
      <p:sp>
        <p:nvSpPr>
          <p:cNvPr id="557" name="Google Shape;557;p69"/>
          <p:cNvSpPr txBox="1"/>
          <p:nvPr/>
        </p:nvSpPr>
        <p:spPr>
          <a:xfrm>
            <a:off x="-113150" y="786275"/>
            <a:ext cx="4836000" cy="36738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SzPts val="2600"/>
              <a:buFont typeface="Lato"/>
              <a:buChar char="●"/>
            </a:pPr>
            <a:r>
              <a:rPr b="1" lang="en" sz="1500"/>
              <a:t>What we learned</a:t>
            </a:r>
            <a:r>
              <a:rPr lang="en" sz="1500"/>
              <a:t>: The real power of this experience came from the </a:t>
            </a:r>
            <a:r>
              <a:rPr i="1" lang="en" sz="1500"/>
              <a:t>emotional support</a:t>
            </a:r>
            <a:r>
              <a:rPr lang="en" sz="1500"/>
              <a:t>, not the action itself. The participant wasn’t just motivated by finally doing the thing. She was motivated by knowing someone believed in her and had her back. That shared experience was what gave her the push she needed.</a:t>
            </a:r>
            <a:endParaRPr sz="1500"/>
          </a:p>
          <a:p>
            <a:pPr indent="-393700" lvl="0" marL="457200" rtl="0" algn="l">
              <a:lnSpc>
                <a:spcPct val="115000"/>
              </a:lnSpc>
              <a:spcBef>
                <a:spcPts val="0"/>
              </a:spcBef>
              <a:spcAft>
                <a:spcPts val="0"/>
              </a:spcAft>
              <a:buSzPts val="2600"/>
              <a:buFont typeface="Lato"/>
              <a:buChar char="●"/>
            </a:pPr>
            <a:r>
              <a:rPr b="1" lang="en" sz="1500"/>
              <a:t>Validity of the Assumption</a:t>
            </a:r>
            <a:r>
              <a:rPr lang="en" sz="1500"/>
              <a:t>: Our assumption was only partly right. Encouragement and companionship absolutely help people overcome fear, but doing one scary thing doesn’t automatically lead to lasting change. Without more chances to reflect or keep practicing, the impact stays pretty short-term.</a:t>
            </a:r>
            <a:endParaRPr b="1" sz="2000"/>
          </a:p>
        </p:txBody>
      </p:sp>
      <p:sp>
        <p:nvSpPr>
          <p:cNvPr id="558" name="Google Shape;558;p69"/>
          <p:cNvSpPr txBox="1"/>
          <p:nvPr/>
        </p:nvSpPr>
        <p:spPr>
          <a:xfrm>
            <a:off x="4530850" y="535200"/>
            <a:ext cx="4572000" cy="36738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SzPts val="2600"/>
              <a:buFont typeface="Lato"/>
              <a:buChar char="●"/>
            </a:pPr>
            <a:r>
              <a:rPr b="1" lang="en"/>
              <a:t>Next steps for design</a:t>
            </a:r>
            <a:r>
              <a:rPr lang="en"/>
              <a:t>: Next, we could test a version where participants tackle a few challenges over time, rather than just one. We could try pairing people up with accountability buddies or small groups to build a sense of community, and maybe add simple reflection exercises so they process what they learned. That might help them keep the momentum going beyond the initial moment.</a:t>
            </a:r>
            <a:endParaRPr/>
          </a:p>
          <a:p>
            <a:pPr indent="-393700" lvl="0" marL="457200" rtl="0" algn="l">
              <a:lnSpc>
                <a:spcPct val="115000"/>
              </a:lnSpc>
              <a:spcBef>
                <a:spcPts val="0"/>
              </a:spcBef>
              <a:spcAft>
                <a:spcPts val="0"/>
              </a:spcAft>
              <a:buSzPts val="2600"/>
              <a:buFont typeface="Lato"/>
              <a:buChar char="●"/>
            </a:pPr>
            <a:r>
              <a:rPr b="1" lang="en"/>
              <a:t>Ethical Implications/Community: </a:t>
            </a:r>
            <a:r>
              <a:rPr lang="en"/>
              <a:t>Because this involves asking people to push themselves, we have to be careful about consent, safety, and emotional boundaries. Participants should always have a clear understanding of what they’re doing, feel free to stop at any time, and have support if things feel overwhelming.</a:t>
            </a:r>
            <a:endParaRPr b="1" sz="19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70"/>
          <p:cNvSpPr txBox="1"/>
          <p:nvPr>
            <p:ph type="title"/>
          </p:nvPr>
        </p:nvSpPr>
        <p:spPr>
          <a:xfrm>
            <a:off x="439600" y="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1 </a:t>
            </a:r>
            <a:endParaRPr/>
          </a:p>
        </p:txBody>
      </p:sp>
      <p:sp>
        <p:nvSpPr>
          <p:cNvPr id="564" name="Google Shape;564;p70"/>
          <p:cNvSpPr txBox="1"/>
          <p:nvPr/>
        </p:nvSpPr>
        <p:spPr>
          <a:xfrm>
            <a:off x="866825" y="1612700"/>
            <a:ext cx="7574700" cy="3144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t/>
            </a:r>
            <a:endParaRPr>
              <a:latin typeface="Lato"/>
              <a:ea typeface="Lato"/>
              <a:cs typeface="Lato"/>
              <a:sym typeface="Lato"/>
            </a:endParaRPr>
          </a:p>
        </p:txBody>
      </p:sp>
      <p:sp>
        <p:nvSpPr>
          <p:cNvPr id="565" name="Google Shape;565;p70"/>
          <p:cNvSpPr txBox="1"/>
          <p:nvPr/>
        </p:nvSpPr>
        <p:spPr>
          <a:xfrm>
            <a:off x="-102850" y="1469700"/>
            <a:ext cx="4836000" cy="3673800"/>
          </a:xfrm>
          <a:prstGeom prst="rect">
            <a:avLst/>
          </a:prstGeom>
          <a:noFill/>
          <a:ln>
            <a:noFill/>
          </a:ln>
        </p:spPr>
        <p:txBody>
          <a:bodyPr anchorCtr="0" anchor="t" bIns="91425" lIns="91425" spcFirstLastPara="1" rIns="91425" wrap="square" tIns="91425">
            <a:noAutofit/>
          </a:bodyPr>
          <a:lstStyle/>
          <a:p>
            <a:pPr indent="-425450" lvl="0" marL="457200" rtl="0" algn="l">
              <a:lnSpc>
                <a:spcPct val="115000"/>
              </a:lnSpc>
              <a:spcBef>
                <a:spcPts val="0"/>
              </a:spcBef>
              <a:spcAft>
                <a:spcPts val="0"/>
              </a:spcAft>
              <a:buSzPts val="3100"/>
              <a:buFont typeface="Lato"/>
              <a:buChar char="●"/>
            </a:pPr>
            <a:r>
              <a:rPr b="1" lang="en" sz="1600"/>
              <a:t>Intended Communities: </a:t>
            </a:r>
            <a:r>
              <a:rPr lang="en" sz="1600"/>
              <a:t>This could really benefit people in transition like those trying to make a life change, build confidence, or just shake things up. It could also help professionals who want to stretch beyond their comfort zones and grow in new ways.</a:t>
            </a:r>
            <a:endParaRPr b="1" sz="2000"/>
          </a:p>
        </p:txBody>
      </p:sp>
      <p:sp>
        <p:nvSpPr>
          <p:cNvPr id="566" name="Google Shape;566;p70"/>
          <p:cNvSpPr txBox="1"/>
          <p:nvPr/>
        </p:nvSpPr>
        <p:spPr>
          <a:xfrm>
            <a:off x="4572000" y="1469700"/>
            <a:ext cx="4572000" cy="3673800"/>
          </a:xfrm>
          <a:prstGeom prst="rect">
            <a:avLst/>
          </a:prstGeom>
          <a:noFill/>
          <a:ln>
            <a:noFill/>
          </a:ln>
        </p:spPr>
        <p:txBody>
          <a:bodyPr anchorCtr="0" anchor="t" bIns="91425" lIns="91425" spcFirstLastPara="1" rIns="91425" wrap="square" tIns="91425">
            <a:noAutofit/>
          </a:bodyPr>
          <a:lstStyle/>
          <a:p>
            <a:pPr indent="-425450" lvl="0" marL="457200" rtl="0" algn="l">
              <a:lnSpc>
                <a:spcPct val="115000"/>
              </a:lnSpc>
              <a:spcBef>
                <a:spcPts val="0"/>
              </a:spcBef>
              <a:spcAft>
                <a:spcPts val="0"/>
              </a:spcAft>
              <a:buSzPts val="3100"/>
              <a:buFont typeface="Lato"/>
              <a:buChar char="●"/>
            </a:pPr>
            <a:r>
              <a:rPr b="1" lang="en" sz="1600"/>
              <a:t>Left out</a:t>
            </a:r>
            <a:r>
              <a:rPr lang="en" sz="1600"/>
              <a:t>: We didn’t design for people who might not be able to join in easily for example, those with physical limitations or anxiety that makes risk-taking harder. In future iterations, we should explore lower-pressure or virtual alternatives so the experience is more inclusive and accessible.</a:t>
            </a:r>
            <a:endParaRPr b="1" sz="19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71"/>
          <p:cNvSpPr txBox="1"/>
          <p:nvPr>
            <p:ph type="title"/>
          </p:nvPr>
        </p:nvSpPr>
        <p:spPr>
          <a:xfrm>
            <a:off x="727650" y="56530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2 </a:t>
            </a:r>
            <a:endParaRPr/>
          </a:p>
        </p:txBody>
      </p:sp>
      <p:sp>
        <p:nvSpPr>
          <p:cNvPr id="572" name="Google Shape;572;p71"/>
          <p:cNvSpPr txBox="1"/>
          <p:nvPr/>
        </p:nvSpPr>
        <p:spPr>
          <a:xfrm>
            <a:off x="0" y="1310325"/>
            <a:ext cx="4572000" cy="37041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50000"/>
              </a:lnSpc>
              <a:spcBef>
                <a:spcPts val="0"/>
              </a:spcBef>
              <a:spcAft>
                <a:spcPts val="0"/>
              </a:spcAft>
              <a:buSzPts val="1400"/>
              <a:buFont typeface="Lato"/>
              <a:buChar char="●"/>
            </a:pPr>
            <a:r>
              <a:rPr lang="en">
                <a:latin typeface="Lato"/>
                <a:ea typeface="Lato"/>
                <a:cs typeface="Lato"/>
                <a:sym typeface="Lato"/>
              </a:rPr>
              <a:t>After a </a:t>
            </a:r>
            <a:r>
              <a:rPr lang="en">
                <a:latin typeface="Lato"/>
                <a:ea typeface="Lato"/>
                <a:cs typeface="Lato"/>
                <a:sym typeface="Lato"/>
              </a:rPr>
              <a:t>successful</a:t>
            </a:r>
            <a:r>
              <a:rPr lang="en">
                <a:latin typeface="Lato"/>
                <a:ea typeface="Lato"/>
                <a:cs typeface="Lato"/>
                <a:sym typeface="Lato"/>
              </a:rPr>
              <a:t> attempt at having two strangers tell a story to one another, we learned that although some may speak hesitantly at first, once a story starts unfolding, the speaker speaks comfortably and even shares details as impactful as concerning a car accident. In fact, we learned that our participants felt refreshed and lively after retelling a story.  Further, as a team listening to our participant audios, we learned that it is convenient and productivity-sustaining to hear a story in the background of doing work.</a:t>
            </a:r>
            <a:endParaRPr>
              <a:latin typeface="Lato"/>
              <a:ea typeface="Lato"/>
              <a:cs typeface="Lato"/>
              <a:sym typeface="Lato"/>
            </a:endParaRPr>
          </a:p>
        </p:txBody>
      </p:sp>
      <p:sp>
        <p:nvSpPr>
          <p:cNvPr id="573" name="Google Shape;573;p71"/>
          <p:cNvSpPr txBox="1"/>
          <p:nvPr/>
        </p:nvSpPr>
        <p:spPr>
          <a:xfrm>
            <a:off x="4572000" y="1325475"/>
            <a:ext cx="4572000" cy="36738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Font typeface="Lato"/>
              <a:buChar char="●"/>
            </a:pPr>
            <a:r>
              <a:rPr lang="en">
                <a:latin typeface="Lato"/>
                <a:ea typeface="Lato"/>
                <a:cs typeface="Lato"/>
                <a:sym typeface="Lato"/>
              </a:rPr>
              <a:t>T</a:t>
            </a:r>
            <a:r>
              <a:rPr lang="en">
                <a:latin typeface="Lato"/>
                <a:ea typeface="Lato"/>
                <a:cs typeface="Lato"/>
                <a:sym typeface="Lato"/>
              </a:rPr>
              <a:t>here are an extensive amount of privacy concerns that can arise from having a platform for users to share about their careers. It is important that public users can not and should not be able to find personal details about the original poster, coworkers, company, trade secrets, etc. At the same time, if users feel that they can not talk about particular details concerning their work, motivating listeners to engage in a new career might not be very effective due to the lack of transparency.</a:t>
            </a:r>
            <a:endParaRPr sz="1300">
              <a:solidFill>
                <a:schemeClr val="accent1"/>
              </a:solidFill>
              <a:latin typeface="Lato"/>
              <a:ea typeface="Lato"/>
              <a:cs typeface="Lato"/>
              <a:sym typeface="Lato"/>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2"/>
          <p:cNvSpPr txBox="1"/>
          <p:nvPr>
            <p:ph type="title"/>
          </p:nvPr>
        </p:nvSpPr>
        <p:spPr>
          <a:xfrm>
            <a:off x="439600" y="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3 </a:t>
            </a:r>
            <a:endParaRPr/>
          </a:p>
        </p:txBody>
      </p:sp>
      <p:sp>
        <p:nvSpPr>
          <p:cNvPr id="579" name="Google Shape;579;p72"/>
          <p:cNvSpPr txBox="1"/>
          <p:nvPr/>
        </p:nvSpPr>
        <p:spPr>
          <a:xfrm>
            <a:off x="866825" y="1612700"/>
            <a:ext cx="7574700" cy="3144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t/>
            </a:r>
            <a:endParaRPr>
              <a:latin typeface="Lato"/>
              <a:ea typeface="Lato"/>
              <a:cs typeface="Lato"/>
              <a:sym typeface="Lato"/>
            </a:endParaRPr>
          </a:p>
        </p:txBody>
      </p:sp>
      <p:sp>
        <p:nvSpPr>
          <p:cNvPr id="580" name="Google Shape;580;p72"/>
          <p:cNvSpPr txBox="1"/>
          <p:nvPr/>
        </p:nvSpPr>
        <p:spPr>
          <a:xfrm>
            <a:off x="-113150" y="786275"/>
            <a:ext cx="4836000" cy="36738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Font typeface="Lato"/>
              <a:buChar char="●"/>
            </a:pPr>
            <a:r>
              <a:rPr b="1" lang="en"/>
              <a:t>Worked</a:t>
            </a:r>
            <a:r>
              <a:rPr lang="en"/>
              <a:t>: The shadowing experience successfully conveyed what a researcher’s day-to-day work entails. The participant who had no prior background in that area was able to grasp the foundational tasks and mental models of the role through guided observation and a small assigned project. Although her full reflection wasn’t recorded, she expressed genuine curiosity and excitement about trying something beyond her comfort zone. The presence of a mentor made the learning process more approachable; guidance in real time allowed her to progress with confidence rather than feeling lost in self-directed exploration. This hands-on facilitation transformed what could have been an intimidating academic environment into one that felt accessible and personal.</a:t>
            </a:r>
            <a:endParaRPr sz="1700">
              <a:latin typeface="Lato"/>
              <a:ea typeface="Lato"/>
              <a:cs typeface="Lato"/>
              <a:sym typeface="Lato"/>
            </a:endParaRPr>
          </a:p>
        </p:txBody>
      </p:sp>
      <p:sp>
        <p:nvSpPr>
          <p:cNvPr id="581" name="Google Shape;581;p72"/>
          <p:cNvSpPr txBox="1"/>
          <p:nvPr/>
        </p:nvSpPr>
        <p:spPr>
          <a:xfrm>
            <a:off x="4572000" y="1325475"/>
            <a:ext cx="4572000" cy="36738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Lato"/>
              <a:buChar char="●"/>
            </a:pPr>
            <a:r>
              <a:rPr b="1" lang="en" sz="1500"/>
              <a:t>Didn’t work</a:t>
            </a:r>
            <a:r>
              <a:rPr lang="en" sz="1500"/>
              <a:t>: The prototype was limited in duration, which meant the participant’s exposure only skimmed the surface of what the role entailed. While the observation sparked curiosity, it didn’t yet produce sustained motivation or deeper understanding of long-term research challenges. The experience still felt curated rather than fully immersive, which limited its authenticity as a full snapshot of professional life.</a:t>
            </a:r>
            <a:endParaRPr sz="1700">
              <a:solidFill>
                <a:schemeClr val="accent1"/>
              </a:solidFill>
              <a:latin typeface="Lato"/>
              <a:ea typeface="Lato"/>
              <a:cs typeface="Lato"/>
              <a:sym typeface="Lato"/>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3"/>
          <p:cNvSpPr txBox="1"/>
          <p:nvPr>
            <p:ph type="title"/>
          </p:nvPr>
        </p:nvSpPr>
        <p:spPr>
          <a:xfrm>
            <a:off x="439600" y="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3 </a:t>
            </a:r>
            <a:endParaRPr/>
          </a:p>
        </p:txBody>
      </p:sp>
      <p:sp>
        <p:nvSpPr>
          <p:cNvPr id="587" name="Google Shape;587;p73"/>
          <p:cNvSpPr txBox="1"/>
          <p:nvPr/>
        </p:nvSpPr>
        <p:spPr>
          <a:xfrm>
            <a:off x="866825" y="1612700"/>
            <a:ext cx="7574700" cy="3144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t/>
            </a:r>
            <a:endParaRPr>
              <a:latin typeface="Lato"/>
              <a:ea typeface="Lato"/>
              <a:cs typeface="Lato"/>
              <a:sym typeface="Lato"/>
            </a:endParaRPr>
          </a:p>
        </p:txBody>
      </p:sp>
      <p:sp>
        <p:nvSpPr>
          <p:cNvPr id="588" name="Google Shape;588;p73"/>
          <p:cNvSpPr txBox="1"/>
          <p:nvPr/>
        </p:nvSpPr>
        <p:spPr>
          <a:xfrm>
            <a:off x="-113150" y="786275"/>
            <a:ext cx="4836000" cy="36738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Font typeface="Lato"/>
              <a:buChar char="●"/>
            </a:pPr>
            <a:r>
              <a:rPr b="1" lang="en"/>
              <a:t>What we learned</a:t>
            </a:r>
            <a:r>
              <a:rPr lang="en"/>
              <a:t>: We were surprised to learn that the motivation the participant gained did not come from the work’s technical content itself, but from observing the researcher’s approach to problem solving and admiring to become someone with that extensive knowledge on that object. This seems to suggest that the authentic behavior and attitude of the host / mentor seems to matter a lot, influencing how the participant would later view that subject. Even a small, low-stakes responsibility shifted her mindset from curiosity to investment.</a:t>
            </a:r>
            <a:endParaRPr/>
          </a:p>
          <a:p>
            <a:pPr indent="-355600" lvl="0" marL="457200" rtl="0" algn="l">
              <a:lnSpc>
                <a:spcPct val="115000"/>
              </a:lnSpc>
              <a:spcBef>
                <a:spcPts val="0"/>
              </a:spcBef>
              <a:spcAft>
                <a:spcPts val="0"/>
              </a:spcAft>
              <a:buSzPts val="2000"/>
              <a:buFont typeface="Lato"/>
              <a:buChar char="●"/>
            </a:pPr>
            <a:r>
              <a:rPr b="1" lang="en"/>
              <a:t>Validity of the Assumption</a:t>
            </a:r>
            <a:r>
              <a:rPr lang="en"/>
              <a:t>: Our assumption was proved to be partially valid. While observation alone does foster curiosity, without structured engagement or mentor interaction, the effect remains surface level.</a:t>
            </a:r>
            <a:endParaRPr b="1" sz="1700"/>
          </a:p>
        </p:txBody>
      </p:sp>
      <p:sp>
        <p:nvSpPr>
          <p:cNvPr id="589" name="Google Shape;589;p73"/>
          <p:cNvSpPr txBox="1"/>
          <p:nvPr/>
        </p:nvSpPr>
        <p:spPr>
          <a:xfrm>
            <a:off x="4572000" y="639975"/>
            <a:ext cx="4572000" cy="45036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Font typeface="Lato"/>
              <a:buChar char="●"/>
            </a:pPr>
            <a:r>
              <a:rPr b="1" lang="en" sz="1300"/>
              <a:t>Next steps for design</a:t>
            </a:r>
            <a:r>
              <a:rPr lang="en" sz="1300"/>
              <a:t>: Next, we could extend the shadowing period to make the experience more immersive, give participants small ownership tasks to increase engagement, and include guided reflection moments to deepen learning. We could also encourage mentors to share both successes and challenges for a more authentic view, prototype remote or hybrid options to improve accessibility, and follow up later to understand the longer-term impact on participants’ interests and choices.</a:t>
            </a:r>
            <a:endParaRPr sz="1300"/>
          </a:p>
          <a:p>
            <a:pPr indent="-355600" lvl="0" marL="457200" rtl="0" algn="l">
              <a:lnSpc>
                <a:spcPct val="115000"/>
              </a:lnSpc>
              <a:spcBef>
                <a:spcPts val="0"/>
              </a:spcBef>
              <a:spcAft>
                <a:spcPts val="0"/>
              </a:spcAft>
              <a:buSzPts val="2000"/>
              <a:buFont typeface="Lato"/>
              <a:buChar char="●"/>
            </a:pPr>
            <a:r>
              <a:rPr b="1" lang="en" sz="1300"/>
              <a:t>Ethical Implications/Community: </a:t>
            </a:r>
            <a:r>
              <a:rPr lang="en" sz="1300"/>
              <a:t>Since it’s a short session, it's important to ensure participants are not misled by overly idealized portrayals of the profession. Mentors should be transparent about challenges, uncertainties, and failures as part of authentic career representation. Shadowing should also respect privacy, maintain informed consent, and avoid disrupting real workflows.</a:t>
            </a:r>
            <a:endParaRPr b="1" sz="17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74"/>
          <p:cNvSpPr txBox="1"/>
          <p:nvPr>
            <p:ph type="title"/>
          </p:nvPr>
        </p:nvSpPr>
        <p:spPr>
          <a:xfrm>
            <a:off x="439600" y="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 Ethical Implication 3 </a:t>
            </a:r>
            <a:endParaRPr/>
          </a:p>
        </p:txBody>
      </p:sp>
      <p:sp>
        <p:nvSpPr>
          <p:cNvPr id="595" name="Google Shape;595;p74"/>
          <p:cNvSpPr txBox="1"/>
          <p:nvPr/>
        </p:nvSpPr>
        <p:spPr>
          <a:xfrm>
            <a:off x="866825" y="1612700"/>
            <a:ext cx="7574700" cy="3144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t/>
            </a:r>
            <a:endParaRPr>
              <a:latin typeface="Lato"/>
              <a:ea typeface="Lato"/>
              <a:cs typeface="Lato"/>
              <a:sym typeface="Lato"/>
            </a:endParaRPr>
          </a:p>
        </p:txBody>
      </p:sp>
      <p:sp>
        <p:nvSpPr>
          <p:cNvPr id="596" name="Google Shape;596;p74"/>
          <p:cNvSpPr txBox="1"/>
          <p:nvPr/>
        </p:nvSpPr>
        <p:spPr>
          <a:xfrm>
            <a:off x="-113150" y="1348100"/>
            <a:ext cx="4836000" cy="3673800"/>
          </a:xfrm>
          <a:prstGeom prst="rect">
            <a:avLst/>
          </a:prstGeom>
          <a:noFill/>
          <a:ln>
            <a:noFill/>
          </a:ln>
        </p:spPr>
        <p:txBody>
          <a:bodyPr anchorCtr="0" anchor="t" bIns="91425" lIns="91425" spcFirstLastPara="1" rIns="91425" wrap="square" tIns="91425">
            <a:noAutofit/>
          </a:bodyPr>
          <a:lstStyle/>
          <a:p>
            <a:pPr indent="-387350" lvl="0" marL="457200" rtl="0" algn="l">
              <a:lnSpc>
                <a:spcPct val="115000"/>
              </a:lnSpc>
              <a:spcBef>
                <a:spcPts val="0"/>
              </a:spcBef>
              <a:spcAft>
                <a:spcPts val="0"/>
              </a:spcAft>
              <a:buSzPts val="2500"/>
              <a:buFont typeface="Lato"/>
              <a:buChar char="●"/>
            </a:pPr>
            <a:r>
              <a:rPr b="1" lang="en" sz="1600"/>
              <a:t>Intended Communities: </a:t>
            </a:r>
            <a:r>
              <a:rPr lang="en" sz="1600"/>
              <a:t>This platform is designed for career changers, students exploring future paths, and professionals from unrelated fields seeking cross-disciplinary insight. It also benefits mentors looking to inspire and recruit new talent into their disciplines.</a:t>
            </a:r>
            <a:endParaRPr b="1" sz="1900"/>
          </a:p>
        </p:txBody>
      </p:sp>
      <p:sp>
        <p:nvSpPr>
          <p:cNvPr id="597" name="Google Shape;597;p74"/>
          <p:cNvSpPr txBox="1"/>
          <p:nvPr/>
        </p:nvSpPr>
        <p:spPr>
          <a:xfrm>
            <a:off x="4572000" y="1348100"/>
            <a:ext cx="4572000" cy="3795600"/>
          </a:xfrm>
          <a:prstGeom prst="rect">
            <a:avLst/>
          </a:prstGeom>
          <a:noFill/>
          <a:ln>
            <a:noFill/>
          </a:ln>
        </p:spPr>
        <p:txBody>
          <a:bodyPr anchorCtr="0" anchor="t" bIns="91425" lIns="91425" spcFirstLastPara="1" rIns="91425" wrap="square" tIns="91425">
            <a:noAutofit/>
          </a:bodyPr>
          <a:lstStyle/>
          <a:p>
            <a:pPr indent="-387350" lvl="0" marL="457200" rtl="0" algn="l">
              <a:lnSpc>
                <a:spcPct val="115000"/>
              </a:lnSpc>
              <a:spcBef>
                <a:spcPts val="0"/>
              </a:spcBef>
              <a:spcAft>
                <a:spcPts val="0"/>
              </a:spcAft>
              <a:buSzPts val="2500"/>
              <a:buFont typeface="Lato"/>
              <a:buChar char="●"/>
            </a:pPr>
            <a:r>
              <a:rPr b="1" lang="en" sz="1600"/>
              <a:t>Left out</a:t>
            </a:r>
            <a:r>
              <a:rPr lang="en" sz="1600"/>
              <a:t>: Individuals with disabilities that make in-person participation difficult or lack of professional connections or resources were not represented in this initial prototype. Future designs should include accessibility features for remote participation, translated materials for non-native speakers, and formats tailored to diverse learning preferences.</a:t>
            </a:r>
            <a:endParaRPr b="1" sz="2200"/>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